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92" r:id="rId2"/>
    <p:sldId id="290" r:id="rId3"/>
    <p:sldId id="291" r:id="rId4"/>
    <p:sldId id="256" r:id="rId5"/>
    <p:sldId id="257" r:id="rId6"/>
    <p:sldId id="258" r:id="rId7"/>
    <p:sldId id="259" r:id="rId8"/>
    <p:sldId id="260" r:id="rId9"/>
    <p:sldId id="261" r:id="rId10"/>
    <p:sldId id="283" r:id="rId11"/>
    <p:sldId id="284" r:id="rId12"/>
    <p:sldId id="285" r:id="rId13"/>
    <p:sldId id="286" r:id="rId14"/>
    <p:sldId id="287" r:id="rId15"/>
    <p:sldId id="288" r:id="rId16"/>
    <p:sldId id="289" r:id="rId17"/>
    <p:sldId id="262" r:id="rId18"/>
    <p:sldId id="263" r:id="rId19"/>
    <p:sldId id="264" r:id="rId20"/>
    <p:sldId id="265" r:id="rId21"/>
    <p:sldId id="266" r:id="rId22"/>
    <p:sldId id="267" r:id="rId23"/>
    <p:sldId id="268" r:id="rId24"/>
    <p:sldId id="269" r:id="rId25"/>
    <p:sldId id="270" r:id="rId26"/>
    <p:sldId id="271" r:id="rId27"/>
    <p:sldId id="272" r:id="rId28"/>
    <p:sldId id="273" r:id="rId29"/>
    <p:sldId id="274" r:id="rId30"/>
    <p:sldId id="275" r:id="rId31"/>
    <p:sldId id="276" r:id="rId32"/>
    <p:sldId id="277" r:id="rId33"/>
    <p:sldId id="278" r:id="rId34"/>
    <p:sldId id="279" r:id="rId35"/>
    <p:sldId id="280" r:id="rId36"/>
    <p:sldId id="281" r:id="rId37"/>
    <p:sldId id="282" r:id="rId38"/>
    <p:sldId id="294" r:id="rId39"/>
    <p:sldId id="295" r:id="rId40"/>
    <p:sldId id="293"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risha Baldha" initials="TB" lastIdx="1" clrIdx="0">
    <p:extLst>
      <p:ext uri="{19B8F6BF-5375-455C-9EA6-DF929625EA0E}">
        <p15:presenceInfo xmlns:p15="http://schemas.microsoft.com/office/powerpoint/2012/main" userId="4021ca701ec59c20"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122" autoAdjust="0"/>
    <p:restoredTop sz="94660"/>
  </p:normalViewPr>
  <p:slideViewPr>
    <p:cSldViewPr snapToGrid="0">
      <p:cViewPr varScale="1">
        <p:scale>
          <a:sx n="67" d="100"/>
          <a:sy n="67" d="100"/>
        </p:scale>
        <p:origin x="484" y="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s>
</file>

<file path=ppt/diagrams/_rels/data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 Id="rId4" Type="http://schemas.openxmlformats.org/officeDocument/2006/relationships/image" Target="../media/image6.jpg"/></Relationships>
</file>

<file path=ppt/diagrams/_rels/data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image" Target="../media/image14.png"/></Relationships>
</file>

<file path=ppt/diagrams/_rels/data3.xml.rels><?xml version="1.0" encoding="UTF-8" standalone="yes"?>
<Relationships xmlns="http://schemas.openxmlformats.org/package/2006/relationships"><Relationship Id="rId1" Type="http://schemas.openxmlformats.org/officeDocument/2006/relationships/image" Target="../media/image32.png"/></Relationships>
</file>

<file path=ppt/diagrams/_rels/drawing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 Id="rId4" Type="http://schemas.openxmlformats.org/officeDocument/2006/relationships/image" Target="../media/image6.jpg"/></Relationships>
</file>

<file path=ppt/diagrams/_rels/drawing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image" Target="../media/image14.png"/></Relationships>
</file>

<file path=ppt/diagrams/_rels/drawing3.xml.rels><?xml version="1.0" encoding="UTF-8" standalone="yes"?>
<Relationships xmlns="http://schemas.openxmlformats.org/package/2006/relationships"><Relationship Id="rId1" Type="http://schemas.openxmlformats.org/officeDocument/2006/relationships/image" Target="../media/image32.png"/></Relationships>
</file>

<file path=ppt/diagrams/colors1.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6FE4EBB-6B14-4553-97AF-1BA0A667359D}" type="doc">
      <dgm:prSet loTypeId="urn:microsoft.com/office/officeart/2005/8/layout/vList3" loCatId="list" qsTypeId="urn:microsoft.com/office/officeart/2005/8/quickstyle/simple5" qsCatId="simple" csTypeId="urn:microsoft.com/office/officeart/2005/8/colors/accent1_5" csCatId="accent1" phldr="1"/>
      <dgm:spPr/>
    </dgm:pt>
    <dgm:pt modelId="{46E62753-CEE8-45E1-8D5F-FDF7220CBA14}">
      <dgm:prSet phldrT="[Text]"/>
      <dgm:spPr/>
      <dgm:t>
        <a:bodyPr/>
        <a:lstStyle/>
        <a:p>
          <a:r>
            <a:rPr lang="en-IN" dirty="0"/>
            <a:t>Patient Details</a:t>
          </a:r>
        </a:p>
      </dgm:t>
    </dgm:pt>
    <dgm:pt modelId="{055C9572-1C39-44E0-A317-F9AA39C20764}" type="parTrans" cxnId="{CED7E078-C0B3-482E-819E-A296B9BD8601}">
      <dgm:prSet/>
      <dgm:spPr/>
      <dgm:t>
        <a:bodyPr/>
        <a:lstStyle/>
        <a:p>
          <a:endParaRPr lang="en-IN"/>
        </a:p>
      </dgm:t>
    </dgm:pt>
    <dgm:pt modelId="{176CED0F-320D-47BA-89CF-60B1C702E89A}" type="sibTrans" cxnId="{CED7E078-C0B3-482E-819E-A296B9BD8601}">
      <dgm:prSet/>
      <dgm:spPr/>
      <dgm:t>
        <a:bodyPr/>
        <a:lstStyle/>
        <a:p>
          <a:endParaRPr lang="en-IN"/>
        </a:p>
      </dgm:t>
    </dgm:pt>
    <dgm:pt modelId="{A78BD5D1-EB59-488A-A766-32465764994C}">
      <dgm:prSet phldrT="[Text]"/>
      <dgm:spPr/>
      <dgm:t>
        <a:bodyPr/>
        <a:lstStyle/>
        <a:p>
          <a:r>
            <a:rPr lang="en-IN" dirty="0"/>
            <a:t>Doctor Details</a:t>
          </a:r>
        </a:p>
      </dgm:t>
    </dgm:pt>
    <dgm:pt modelId="{498DD04B-0C30-480A-AE14-1EDBB4605871}" type="parTrans" cxnId="{2DFA586D-90F9-4E9C-A294-EFB97B7ED83A}">
      <dgm:prSet/>
      <dgm:spPr/>
      <dgm:t>
        <a:bodyPr/>
        <a:lstStyle/>
        <a:p>
          <a:endParaRPr lang="en-IN"/>
        </a:p>
      </dgm:t>
    </dgm:pt>
    <dgm:pt modelId="{A3CF554C-6DBA-48ED-8387-4C07BB7F7567}" type="sibTrans" cxnId="{2DFA586D-90F9-4E9C-A294-EFB97B7ED83A}">
      <dgm:prSet/>
      <dgm:spPr/>
      <dgm:t>
        <a:bodyPr/>
        <a:lstStyle/>
        <a:p>
          <a:endParaRPr lang="en-IN"/>
        </a:p>
      </dgm:t>
    </dgm:pt>
    <dgm:pt modelId="{76D40EE3-7139-4530-AC9B-0685A04FB3CA}">
      <dgm:prSet phldrT="[Text]"/>
      <dgm:spPr/>
      <dgm:t>
        <a:bodyPr/>
        <a:lstStyle/>
        <a:p>
          <a:r>
            <a:rPr lang="en-IN" dirty="0"/>
            <a:t>Medicine Details</a:t>
          </a:r>
        </a:p>
      </dgm:t>
    </dgm:pt>
    <dgm:pt modelId="{3EEF769B-A9A4-45DF-9ACC-8E6B92668987}" type="parTrans" cxnId="{BE26A292-3AFF-4A4F-A8FF-EE0EFCFB7A73}">
      <dgm:prSet/>
      <dgm:spPr/>
      <dgm:t>
        <a:bodyPr/>
        <a:lstStyle/>
        <a:p>
          <a:endParaRPr lang="en-IN"/>
        </a:p>
      </dgm:t>
    </dgm:pt>
    <dgm:pt modelId="{427531A4-97AF-443E-A7C3-0E0E3281797C}" type="sibTrans" cxnId="{BE26A292-3AFF-4A4F-A8FF-EE0EFCFB7A73}">
      <dgm:prSet/>
      <dgm:spPr/>
      <dgm:t>
        <a:bodyPr/>
        <a:lstStyle/>
        <a:p>
          <a:endParaRPr lang="en-IN"/>
        </a:p>
      </dgm:t>
    </dgm:pt>
    <dgm:pt modelId="{F37E7DE8-4F95-49CA-8C65-FAEAF458C49D}">
      <dgm:prSet phldrT="[Text]"/>
      <dgm:spPr/>
      <dgm:t>
        <a:bodyPr/>
        <a:lstStyle/>
        <a:p>
          <a:r>
            <a:rPr lang="en-IN" dirty="0"/>
            <a:t>Facilities</a:t>
          </a:r>
        </a:p>
      </dgm:t>
    </dgm:pt>
    <dgm:pt modelId="{3F696CB1-7FF7-4D50-9742-C76A0247793B}" type="parTrans" cxnId="{88DAC671-59DB-49D5-A84D-C16932870222}">
      <dgm:prSet/>
      <dgm:spPr/>
      <dgm:t>
        <a:bodyPr/>
        <a:lstStyle/>
        <a:p>
          <a:endParaRPr lang="en-IN"/>
        </a:p>
      </dgm:t>
    </dgm:pt>
    <dgm:pt modelId="{80648121-A5ED-489E-8738-ADAAE3E82C35}" type="sibTrans" cxnId="{88DAC671-59DB-49D5-A84D-C16932870222}">
      <dgm:prSet/>
      <dgm:spPr/>
      <dgm:t>
        <a:bodyPr/>
        <a:lstStyle/>
        <a:p>
          <a:endParaRPr lang="en-IN"/>
        </a:p>
      </dgm:t>
    </dgm:pt>
    <dgm:pt modelId="{18153301-C5B5-43FB-BCAE-4F0C0E538721}" type="pres">
      <dgm:prSet presAssocID="{46FE4EBB-6B14-4553-97AF-1BA0A667359D}" presName="linearFlow" presStyleCnt="0">
        <dgm:presLayoutVars>
          <dgm:dir/>
          <dgm:resizeHandles val="exact"/>
        </dgm:presLayoutVars>
      </dgm:prSet>
      <dgm:spPr/>
    </dgm:pt>
    <dgm:pt modelId="{A463B1F2-5D2B-4A81-8F24-F459E231A445}" type="pres">
      <dgm:prSet presAssocID="{46E62753-CEE8-45E1-8D5F-FDF7220CBA14}" presName="composite" presStyleCnt="0"/>
      <dgm:spPr/>
    </dgm:pt>
    <dgm:pt modelId="{A360398E-6BEA-408D-B83D-67FAAF5E7BAD}" type="pres">
      <dgm:prSet presAssocID="{46E62753-CEE8-45E1-8D5F-FDF7220CBA14}" presName="imgShp" presStyleLbl="fgImgPlace1" presStyleIdx="0" presStyleCnt="4"/>
      <dgm:spPr>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dgm:spPr>
    </dgm:pt>
    <dgm:pt modelId="{0C13BA1B-8016-4A0E-BD97-B0D2F461F4A8}" type="pres">
      <dgm:prSet presAssocID="{46E62753-CEE8-45E1-8D5F-FDF7220CBA14}" presName="txShp" presStyleLbl="node1" presStyleIdx="0" presStyleCnt="4">
        <dgm:presLayoutVars>
          <dgm:bulletEnabled val="1"/>
        </dgm:presLayoutVars>
      </dgm:prSet>
      <dgm:spPr/>
    </dgm:pt>
    <dgm:pt modelId="{854714A3-CEA3-48CD-966D-12C3DC44C841}" type="pres">
      <dgm:prSet presAssocID="{176CED0F-320D-47BA-89CF-60B1C702E89A}" presName="spacing" presStyleCnt="0"/>
      <dgm:spPr/>
    </dgm:pt>
    <dgm:pt modelId="{D21121BC-C04C-45CF-A061-3DE8DC28FBA0}" type="pres">
      <dgm:prSet presAssocID="{A78BD5D1-EB59-488A-A766-32465764994C}" presName="composite" presStyleCnt="0"/>
      <dgm:spPr/>
    </dgm:pt>
    <dgm:pt modelId="{5F5CEB6C-472A-4A35-9FEA-15EA94E47683}" type="pres">
      <dgm:prSet presAssocID="{A78BD5D1-EB59-488A-A766-32465764994C}" presName="imgShp" presStyleLbl="fgImgPlace1" presStyleIdx="1" presStyleCnt="4"/>
      <dgm:spPr>
        <a:blipFill>
          <a:blip xmlns:r="http://schemas.openxmlformats.org/officeDocument/2006/relationships" r:embed="rId2">
            <a:extLst>
              <a:ext uri="{28A0092B-C50C-407E-A947-70E740481C1C}">
                <a14:useLocalDpi xmlns:a14="http://schemas.microsoft.com/office/drawing/2010/main" val="0"/>
              </a:ext>
            </a:extLst>
          </a:blip>
          <a:srcRect/>
          <a:stretch>
            <a:fillRect/>
          </a:stretch>
        </a:blipFill>
      </dgm:spPr>
    </dgm:pt>
    <dgm:pt modelId="{6EDD128F-332D-46E5-9489-AC96C2643489}" type="pres">
      <dgm:prSet presAssocID="{A78BD5D1-EB59-488A-A766-32465764994C}" presName="txShp" presStyleLbl="node1" presStyleIdx="1" presStyleCnt="4">
        <dgm:presLayoutVars>
          <dgm:bulletEnabled val="1"/>
        </dgm:presLayoutVars>
      </dgm:prSet>
      <dgm:spPr/>
    </dgm:pt>
    <dgm:pt modelId="{F3389B5C-1E8C-4426-BA03-93D52FEE04CC}" type="pres">
      <dgm:prSet presAssocID="{A3CF554C-6DBA-48ED-8387-4C07BB7F7567}" presName="spacing" presStyleCnt="0"/>
      <dgm:spPr/>
    </dgm:pt>
    <dgm:pt modelId="{31E6149B-E633-4313-BD7D-A2FFC637EA71}" type="pres">
      <dgm:prSet presAssocID="{76D40EE3-7139-4530-AC9B-0685A04FB3CA}" presName="composite" presStyleCnt="0"/>
      <dgm:spPr/>
    </dgm:pt>
    <dgm:pt modelId="{99FE9CA8-FB44-4119-B51F-A6858582406A}" type="pres">
      <dgm:prSet presAssocID="{76D40EE3-7139-4530-AC9B-0685A04FB3CA}" presName="imgShp" presStyleLbl="fgImgPlace1" presStyleIdx="2" presStyleCnt="4" custLinFactNeighborY="-1570"/>
      <dgm:spPr>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dgm:spPr>
    </dgm:pt>
    <dgm:pt modelId="{2087F556-F0A4-4E63-9C9B-287FA3497BFE}" type="pres">
      <dgm:prSet presAssocID="{76D40EE3-7139-4530-AC9B-0685A04FB3CA}" presName="txShp" presStyleLbl="node1" presStyleIdx="2" presStyleCnt="4">
        <dgm:presLayoutVars>
          <dgm:bulletEnabled val="1"/>
        </dgm:presLayoutVars>
      </dgm:prSet>
      <dgm:spPr/>
    </dgm:pt>
    <dgm:pt modelId="{DA5DB7E3-D901-4992-B908-DF71B976E44E}" type="pres">
      <dgm:prSet presAssocID="{427531A4-97AF-443E-A7C3-0E0E3281797C}" presName="spacing" presStyleCnt="0"/>
      <dgm:spPr/>
    </dgm:pt>
    <dgm:pt modelId="{23EE7A00-9150-42F8-8444-F010817D4C78}" type="pres">
      <dgm:prSet presAssocID="{F37E7DE8-4F95-49CA-8C65-FAEAF458C49D}" presName="composite" presStyleCnt="0"/>
      <dgm:spPr/>
    </dgm:pt>
    <dgm:pt modelId="{9DCD4BCD-9608-404A-89CD-A9EE9827D53C}" type="pres">
      <dgm:prSet presAssocID="{F37E7DE8-4F95-49CA-8C65-FAEAF458C49D}" presName="imgShp" presStyleLbl="fgImgPlace1" presStyleIdx="3" presStyleCnt="4"/>
      <dgm:spPr>
        <a:blipFill>
          <a:blip xmlns:r="http://schemas.openxmlformats.org/officeDocument/2006/relationships" r:embed="rId4">
            <a:extLst>
              <a:ext uri="{28A0092B-C50C-407E-A947-70E740481C1C}">
                <a14:useLocalDpi xmlns:a14="http://schemas.microsoft.com/office/drawing/2010/main" val="0"/>
              </a:ext>
            </a:extLst>
          </a:blip>
          <a:srcRect/>
          <a:stretch>
            <a:fillRect l="-22000" r="-22000"/>
          </a:stretch>
        </a:blipFill>
      </dgm:spPr>
    </dgm:pt>
    <dgm:pt modelId="{4960B942-B2C1-437C-9561-47A288313173}" type="pres">
      <dgm:prSet presAssocID="{F37E7DE8-4F95-49CA-8C65-FAEAF458C49D}" presName="txShp" presStyleLbl="node1" presStyleIdx="3" presStyleCnt="4">
        <dgm:presLayoutVars>
          <dgm:bulletEnabled val="1"/>
        </dgm:presLayoutVars>
      </dgm:prSet>
      <dgm:spPr/>
    </dgm:pt>
  </dgm:ptLst>
  <dgm:cxnLst>
    <dgm:cxn modelId="{9689B302-0808-4D2E-BC26-D2B39D4FA67C}" type="presOf" srcId="{76D40EE3-7139-4530-AC9B-0685A04FB3CA}" destId="{2087F556-F0A4-4E63-9C9B-287FA3497BFE}" srcOrd="0" destOrd="0" presId="urn:microsoft.com/office/officeart/2005/8/layout/vList3"/>
    <dgm:cxn modelId="{031B623A-BB84-441D-B10B-DBA35255A934}" type="presOf" srcId="{A78BD5D1-EB59-488A-A766-32465764994C}" destId="{6EDD128F-332D-46E5-9489-AC96C2643489}" srcOrd="0" destOrd="0" presId="urn:microsoft.com/office/officeart/2005/8/layout/vList3"/>
    <dgm:cxn modelId="{F2F43647-9749-4DA0-B6FC-9D15AD8689C2}" type="presOf" srcId="{46E62753-CEE8-45E1-8D5F-FDF7220CBA14}" destId="{0C13BA1B-8016-4A0E-BD97-B0D2F461F4A8}" srcOrd="0" destOrd="0" presId="urn:microsoft.com/office/officeart/2005/8/layout/vList3"/>
    <dgm:cxn modelId="{2DFA586D-90F9-4E9C-A294-EFB97B7ED83A}" srcId="{46FE4EBB-6B14-4553-97AF-1BA0A667359D}" destId="{A78BD5D1-EB59-488A-A766-32465764994C}" srcOrd="1" destOrd="0" parTransId="{498DD04B-0C30-480A-AE14-1EDBB4605871}" sibTransId="{A3CF554C-6DBA-48ED-8387-4C07BB7F7567}"/>
    <dgm:cxn modelId="{88DAC671-59DB-49D5-A84D-C16932870222}" srcId="{46FE4EBB-6B14-4553-97AF-1BA0A667359D}" destId="{F37E7DE8-4F95-49CA-8C65-FAEAF458C49D}" srcOrd="3" destOrd="0" parTransId="{3F696CB1-7FF7-4D50-9742-C76A0247793B}" sibTransId="{80648121-A5ED-489E-8738-ADAAE3E82C35}"/>
    <dgm:cxn modelId="{CED7E078-C0B3-482E-819E-A296B9BD8601}" srcId="{46FE4EBB-6B14-4553-97AF-1BA0A667359D}" destId="{46E62753-CEE8-45E1-8D5F-FDF7220CBA14}" srcOrd="0" destOrd="0" parTransId="{055C9572-1C39-44E0-A317-F9AA39C20764}" sibTransId="{176CED0F-320D-47BA-89CF-60B1C702E89A}"/>
    <dgm:cxn modelId="{BE26A292-3AFF-4A4F-A8FF-EE0EFCFB7A73}" srcId="{46FE4EBB-6B14-4553-97AF-1BA0A667359D}" destId="{76D40EE3-7139-4530-AC9B-0685A04FB3CA}" srcOrd="2" destOrd="0" parTransId="{3EEF769B-A9A4-45DF-9ACC-8E6B92668987}" sibTransId="{427531A4-97AF-443E-A7C3-0E0E3281797C}"/>
    <dgm:cxn modelId="{653AF3D4-D9C2-4526-8639-DA6B8FB74272}" type="presOf" srcId="{F37E7DE8-4F95-49CA-8C65-FAEAF458C49D}" destId="{4960B942-B2C1-437C-9561-47A288313173}" srcOrd="0" destOrd="0" presId="urn:microsoft.com/office/officeart/2005/8/layout/vList3"/>
    <dgm:cxn modelId="{60334AED-793E-4970-8F76-3ED035EC548F}" type="presOf" srcId="{46FE4EBB-6B14-4553-97AF-1BA0A667359D}" destId="{18153301-C5B5-43FB-BCAE-4F0C0E538721}" srcOrd="0" destOrd="0" presId="urn:microsoft.com/office/officeart/2005/8/layout/vList3"/>
    <dgm:cxn modelId="{DB44AA39-53E7-4DD5-A8AC-2970071D2049}" type="presParOf" srcId="{18153301-C5B5-43FB-BCAE-4F0C0E538721}" destId="{A463B1F2-5D2B-4A81-8F24-F459E231A445}" srcOrd="0" destOrd="0" presId="urn:microsoft.com/office/officeart/2005/8/layout/vList3"/>
    <dgm:cxn modelId="{7DF2623C-5B26-4ACF-A023-A7D1A5ACA6AF}" type="presParOf" srcId="{A463B1F2-5D2B-4A81-8F24-F459E231A445}" destId="{A360398E-6BEA-408D-B83D-67FAAF5E7BAD}" srcOrd="0" destOrd="0" presId="urn:microsoft.com/office/officeart/2005/8/layout/vList3"/>
    <dgm:cxn modelId="{C87EE6AB-788E-4D89-B0ED-94805E250353}" type="presParOf" srcId="{A463B1F2-5D2B-4A81-8F24-F459E231A445}" destId="{0C13BA1B-8016-4A0E-BD97-B0D2F461F4A8}" srcOrd="1" destOrd="0" presId="urn:microsoft.com/office/officeart/2005/8/layout/vList3"/>
    <dgm:cxn modelId="{CDDA245F-6268-440C-9595-B65B5EAC6DD5}" type="presParOf" srcId="{18153301-C5B5-43FB-BCAE-4F0C0E538721}" destId="{854714A3-CEA3-48CD-966D-12C3DC44C841}" srcOrd="1" destOrd="0" presId="urn:microsoft.com/office/officeart/2005/8/layout/vList3"/>
    <dgm:cxn modelId="{A93C74E3-80E4-47BA-A48A-F42396DA4CE9}" type="presParOf" srcId="{18153301-C5B5-43FB-BCAE-4F0C0E538721}" destId="{D21121BC-C04C-45CF-A061-3DE8DC28FBA0}" srcOrd="2" destOrd="0" presId="urn:microsoft.com/office/officeart/2005/8/layout/vList3"/>
    <dgm:cxn modelId="{5CD2D525-2DE3-46BB-BAA7-A12A4194ED72}" type="presParOf" srcId="{D21121BC-C04C-45CF-A061-3DE8DC28FBA0}" destId="{5F5CEB6C-472A-4A35-9FEA-15EA94E47683}" srcOrd="0" destOrd="0" presId="urn:microsoft.com/office/officeart/2005/8/layout/vList3"/>
    <dgm:cxn modelId="{A00C73FA-C016-4368-9165-B385FEF94A2C}" type="presParOf" srcId="{D21121BC-C04C-45CF-A061-3DE8DC28FBA0}" destId="{6EDD128F-332D-46E5-9489-AC96C2643489}" srcOrd="1" destOrd="0" presId="urn:microsoft.com/office/officeart/2005/8/layout/vList3"/>
    <dgm:cxn modelId="{8F574496-4DAD-4EB9-8C3C-35E55023DCE0}" type="presParOf" srcId="{18153301-C5B5-43FB-BCAE-4F0C0E538721}" destId="{F3389B5C-1E8C-4426-BA03-93D52FEE04CC}" srcOrd="3" destOrd="0" presId="urn:microsoft.com/office/officeart/2005/8/layout/vList3"/>
    <dgm:cxn modelId="{78DC3815-F5CE-4AB5-9720-0D4BEB138FCC}" type="presParOf" srcId="{18153301-C5B5-43FB-BCAE-4F0C0E538721}" destId="{31E6149B-E633-4313-BD7D-A2FFC637EA71}" srcOrd="4" destOrd="0" presId="urn:microsoft.com/office/officeart/2005/8/layout/vList3"/>
    <dgm:cxn modelId="{20F97598-E1E2-43A2-AF58-0845A348EADC}" type="presParOf" srcId="{31E6149B-E633-4313-BD7D-A2FFC637EA71}" destId="{99FE9CA8-FB44-4119-B51F-A6858582406A}" srcOrd="0" destOrd="0" presId="urn:microsoft.com/office/officeart/2005/8/layout/vList3"/>
    <dgm:cxn modelId="{312F8C13-B252-405E-B1DE-B3F6560D2052}" type="presParOf" srcId="{31E6149B-E633-4313-BD7D-A2FFC637EA71}" destId="{2087F556-F0A4-4E63-9C9B-287FA3497BFE}" srcOrd="1" destOrd="0" presId="urn:microsoft.com/office/officeart/2005/8/layout/vList3"/>
    <dgm:cxn modelId="{A375BD5E-5CB4-49CC-9879-BC447A38E718}" type="presParOf" srcId="{18153301-C5B5-43FB-BCAE-4F0C0E538721}" destId="{DA5DB7E3-D901-4992-B908-DF71B976E44E}" srcOrd="5" destOrd="0" presId="urn:microsoft.com/office/officeart/2005/8/layout/vList3"/>
    <dgm:cxn modelId="{9DA2F072-2967-4521-BC38-268CB2DD3B04}" type="presParOf" srcId="{18153301-C5B5-43FB-BCAE-4F0C0E538721}" destId="{23EE7A00-9150-42F8-8444-F010817D4C78}" srcOrd="6" destOrd="0" presId="urn:microsoft.com/office/officeart/2005/8/layout/vList3"/>
    <dgm:cxn modelId="{86D647E5-9DDA-47A5-B3F9-561CA3000788}" type="presParOf" srcId="{23EE7A00-9150-42F8-8444-F010817D4C78}" destId="{9DCD4BCD-9608-404A-89CD-A9EE9827D53C}" srcOrd="0" destOrd="0" presId="urn:microsoft.com/office/officeart/2005/8/layout/vList3"/>
    <dgm:cxn modelId="{DDD081FA-3F8F-4D27-8614-4EECA9F0606E}" type="presParOf" srcId="{23EE7A00-9150-42F8-8444-F010817D4C78}" destId="{4960B942-B2C1-437C-9561-47A288313173}"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C81C751-11A8-48FD-8481-1DBB2BDF5BAE}" type="doc">
      <dgm:prSet loTypeId="urn:microsoft.com/office/officeart/2005/8/layout/vList3" loCatId="list" qsTypeId="urn:microsoft.com/office/officeart/2005/8/quickstyle/simple5" qsCatId="simple" csTypeId="urn:microsoft.com/office/officeart/2005/8/colors/accent1_2" csCatId="accent1" phldr="1"/>
      <dgm:spPr/>
    </dgm:pt>
    <dgm:pt modelId="{6B403AAD-4441-4710-8B92-7A0DE0CDD272}">
      <dgm:prSet phldrT="[Text]"/>
      <dgm:spPr/>
      <dgm:t>
        <a:bodyPr/>
        <a:lstStyle/>
        <a:p>
          <a:r>
            <a:rPr lang="en-IN" dirty="0"/>
            <a:t>Insert Patient Details</a:t>
          </a:r>
        </a:p>
      </dgm:t>
    </dgm:pt>
    <dgm:pt modelId="{4930331C-6F63-476A-8224-E583BF35DC31}" type="parTrans" cxnId="{A4355124-7473-4748-A8D8-150E5EB495F4}">
      <dgm:prSet/>
      <dgm:spPr/>
      <dgm:t>
        <a:bodyPr/>
        <a:lstStyle/>
        <a:p>
          <a:endParaRPr lang="en-IN"/>
        </a:p>
      </dgm:t>
    </dgm:pt>
    <dgm:pt modelId="{3945ED82-C21E-4B51-8F30-9E4FBCC6FEB5}" type="sibTrans" cxnId="{A4355124-7473-4748-A8D8-150E5EB495F4}">
      <dgm:prSet/>
      <dgm:spPr/>
      <dgm:t>
        <a:bodyPr/>
        <a:lstStyle/>
        <a:p>
          <a:endParaRPr lang="en-IN"/>
        </a:p>
      </dgm:t>
    </dgm:pt>
    <dgm:pt modelId="{303FBA6A-2927-45F7-ADC2-6D09C11F153F}">
      <dgm:prSet phldrT="[Text]"/>
      <dgm:spPr/>
      <dgm:t>
        <a:bodyPr/>
        <a:lstStyle/>
        <a:p>
          <a:r>
            <a:rPr lang="en-IN" dirty="0"/>
            <a:t>View Patient Details</a:t>
          </a:r>
        </a:p>
      </dgm:t>
    </dgm:pt>
    <dgm:pt modelId="{B4CCC101-70FA-46D2-BE65-742E61636DBC}" type="parTrans" cxnId="{7A8AE0AA-BF68-445F-9AA3-E9669D3A53E5}">
      <dgm:prSet/>
      <dgm:spPr/>
      <dgm:t>
        <a:bodyPr/>
        <a:lstStyle/>
        <a:p>
          <a:endParaRPr lang="en-IN"/>
        </a:p>
      </dgm:t>
    </dgm:pt>
    <dgm:pt modelId="{DF7C7EBB-3736-4CBD-8AC5-1EE546C6EB9D}" type="sibTrans" cxnId="{7A8AE0AA-BF68-445F-9AA3-E9669D3A53E5}">
      <dgm:prSet/>
      <dgm:spPr/>
      <dgm:t>
        <a:bodyPr/>
        <a:lstStyle/>
        <a:p>
          <a:endParaRPr lang="en-IN"/>
        </a:p>
      </dgm:t>
    </dgm:pt>
    <dgm:pt modelId="{819DA460-6C38-4B44-908F-A75A18E80100}">
      <dgm:prSet phldrT="[Text]"/>
      <dgm:spPr/>
      <dgm:t>
        <a:bodyPr/>
        <a:lstStyle/>
        <a:p>
          <a:r>
            <a:rPr lang="en-IN" dirty="0"/>
            <a:t>Total number of patients</a:t>
          </a:r>
        </a:p>
      </dgm:t>
    </dgm:pt>
    <dgm:pt modelId="{FEB233FD-BD88-46E6-A079-E96FEACF9105}" type="parTrans" cxnId="{774EB938-6AD9-4A7E-A997-8D52A73DC0E6}">
      <dgm:prSet/>
      <dgm:spPr/>
      <dgm:t>
        <a:bodyPr/>
        <a:lstStyle/>
        <a:p>
          <a:endParaRPr lang="en-IN"/>
        </a:p>
      </dgm:t>
    </dgm:pt>
    <dgm:pt modelId="{27325BFA-7312-45A1-AE0B-A7EB9BD25EC9}" type="sibTrans" cxnId="{774EB938-6AD9-4A7E-A997-8D52A73DC0E6}">
      <dgm:prSet/>
      <dgm:spPr/>
      <dgm:t>
        <a:bodyPr/>
        <a:lstStyle/>
        <a:p>
          <a:endParaRPr lang="en-IN"/>
        </a:p>
      </dgm:t>
    </dgm:pt>
    <dgm:pt modelId="{1B85435D-4F6A-4C04-9556-C35078D52A2C}" type="pres">
      <dgm:prSet presAssocID="{CC81C751-11A8-48FD-8481-1DBB2BDF5BAE}" presName="linearFlow" presStyleCnt="0">
        <dgm:presLayoutVars>
          <dgm:dir/>
          <dgm:resizeHandles val="exact"/>
        </dgm:presLayoutVars>
      </dgm:prSet>
      <dgm:spPr/>
    </dgm:pt>
    <dgm:pt modelId="{62427901-FB83-4F68-AE11-8E611A1347C7}" type="pres">
      <dgm:prSet presAssocID="{6B403AAD-4441-4710-8B92-7A0DE0CDD272}" presName="composite" presStyleCnt="0"/>
      <dgm:spPr/>
    </dgm:pt>
    <dgm:pt modelId="{C3CAE717-4589-471D-80B6-815D59186EBF}" type="pres">
      <dgm:prSet presAssocID="{6B403AAD-4441-4710-8B92-7A0DE0CDD272}" presName="imgShp" presStyleLbl="fgImgPlace1" presStyleIdx="0" presStyleCnt="3"/>
      <dgm:spPr>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dgm:spPr>
    </dgm:pt>
    <dgm:pt modelId="{8B555B53-A40B-4878-82F2-46CEB19AE733}" type="pres">
      <dgm:prSet presAssocID="{6B403AAD-4441-4710-8B92-7A0DE0CDD272}" presName="txShp" presStyleLbl="node1" presStyleIdx="0" presStyleCnt="3">
        <dgm:presLayoutVars>
          <dgm:bulletEnabled val="1"/>
        </dgm:presLayoutVars>
      </dgm:prSet>
      <dgm:spPr/>
    </dgm:pt>
    <dgm:pt modelId="{FA374303-A68A-4D40-9EBC-66E3249ACFA4}" type="pres">
      <dgm:prSet presAssocID="{3945ED82-C21E-4B51-8F30-9E4FBCC6FEB5}" presName="spacing" presStyleCnt="0"/>
      <dgm:spPr/>
    </dgm:pt>
    <dgm:pt modelId="{6F6ED4D1-1CEF-4972-9065-BE36F8F96A4E}" type="pres">
      <dgm:prSet presAssocID="{303FBA6A-2927-45F7-ADC2-6D09C11F153F}" presName="composite" presStyleCnt="0"/>
      <dgm:spPr/>
    </dgm:pt>
    <dgm:pt modelId="{201E7494-3A5C-46C6-8697-448A94DFC9D1}" type="pres">
      <dgm:prSet presAssocID="{303FBA6A-2927-45F7-ADC2-6D09C11F153F}" presName="imgShp" presStyleLbl="fgImgPlace1" presStyleIdx="1" presStyleCnt="3"/>
      <dgm:spPr>
        <a:blipFill>
          <a:blip xmlns:r="http://schemas.openxmlformats.org/officeDocument/2006/relationships" r:embed="rId2">
            <a:extLst>
              <a:ext uri="{28A0092B-C50C-407E-A947-70E740481C1C}">
                <a14:useLocalDpi xmlns:a14="http://schemas.microsoft.com/office/drawing/2010/main" val="0"/>
              </a:ext>
            </a:extLst>
          </a:blip>
          <a:srcRect/>
          <a:stretch>
            <a:fillRect/>
          </a:stretch>
        </a:blipFill>
      </dgm:spPr>
    </dgm:pt>
    <dgm:pt modelId="{86F51210-7DBC-4738-B4EB-565D0CED13BD}" type="pres">
      <dgm:prSet presAssocID="{303FBA6A-2927-45F7-ADC2-6D09C11F153F}" presName="txShp" presStyleLbl="node1" presStyleIdx="1" presStyleCnt="3">
        <dgm:presLayoutVars>
          <dgm:bulletEnabled val="1"/>
        </dgm:presLayoutVars>
      </dgm:prSet>
      <dgm:spPr/>
    </dgm:pt>
    <dgm:pt modelId="{0116A4DE-385E-47FB-93AE-7424B035F904}" type="pres">
      <dgm:prSet presAssocID="{DF7C7EBB-3736-4CBD-8AC5-1EE546C6EB9D}" presName="spacing" presStyleCnt="0"/>
      <dgm:spPr/>
    </dgm:pt>
    <dgm:pt modelId="{A7095101-645D-480D-ACDB-874FEB375A4D}" type="pres">
      <dgm:prSet presAssocID="{819DA460-6C38-4B44-908F-A75A18E80100}" presName="composite" presStyleCnt="0"/>
      <dgm:spPr/>
    </dgm:pt>
    <dgm:pt modelId="{6F170873-7AC5-41B5-8819-19547F17131A}" type="pres">
      <dgm:prSet presAssocID="{819DA460-6C38-4B44-908F-A75A18E80100}" presName="imgShp" presStyleLbl="fgImgPlac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dgm:spPr>
    </dgm:pt>
    <dgm:pt modelId="{C961C8B7-A17B-4DD5-8703-E0CBFC33D875}" type="pres">
      <dgm:prSet presAssocID="{819DA460-6C38-4B44-908F-A75A18E80100}" presName="txShp" presStyleLbl="node1" presStyleIdx="2" presStyleCnt="3">
        <dgm:presLayoutVars>
          <dgm:bulletEnabled val="1"/>
        </dgm:presLayoutVars>
      </dgm:prSet>
      <dgm:spPr/>
    </dgm:pt>
  </dgm:ptLst>
  <dgm:cxnLst>
    <dgm:cxn modelId="{76C26424-AFA7-4D9D-9DB7-D654B3FA2AC3}" type="presOf" srcId="{303FBA6A-2927-45F7-ADC2-6D09C11F153F}" destId="{86F51210-7DBC-4738-B4EB-565D0CED13BD}" srcOrd="0" destOrd="0" presId="urn:microsoft.com/office/officeart/2005/8/layout/vList3"/>
    <dgm:cxn modelId="{A4355124-7473-4748-A8D8-150E5EB495F4}" srcId="{CC81C751-11A8-48FD-8481-1DBB2BDF5BAE}" destId="{6B403AAD-4441-4710-8B92-7A0DE0CDD272}" srcOrd="0" destOrd="0" parTransId="{4930331C-6F63-476A-8224-E583BF35DC31}" sibTransId="{3945ED82-C21E-4B51-8F30-9E4FBCC6FEB5}"/>
    <dgm:cxn modelId="{774EB938-6AD9-4A7E-A997-8D52A73DC0E6}" srcId="{CC81C751-11A8-48FD-8481-1DBB2BDF5BAE}" destId="{819DA460-6C38-4B44-908F-A75A18E80100}" srcOrd="2" destOrd="0" parTransId="{FEB233FD-BD88-46E6-A079-E96FEACF9105}" sibTransId="{27325BFA-7312-45A1-AE0B-A7EB9BD25EC9}"/>
    <dgm:cxn modelId="{4CAED761-E95D-45D4-8E70-1CDBA1B172A0}" type="presOf" srcId="{CC81C751-11A8-48FD-8481-1DBB2BDF5BAE}" destId="{1B85435D-4F6A-4C04-9556-C35078D52A2C}" srcOrd="0" destOrd="0" presId="urn:microsoft.com/office/officeart/2005/8/layout/vList3"/>
    <dgm:cxn modelId="{4E8BDF4A-7073-42E2-AF45-8A38EEC59067}" type="presOf" srcId="{6B403AAD-4441-4710-8B92-7A0DE0CDD272}" destId="{8B555B53-A40B-4878-82F2-46CEB19AE733}" srcOrd="0" destOrd="0" presId="urn:microsoft.com/office/officeart/2005/8/layout/vList3"/>
    <dgm:cxn modelId="{367DE250-9A33-44E9-A5A8-0671E6E84A61}" type="presOf" srcId="{819DA460-6C38-4B44-908F-A75A18E80100}" destId="{C961C8B7-A17B-4DD5-8703-E0CBFC33D875}" srcOrd="0" destOrd="0" presId="urn:microsoft.com/office/officeart/2005/8/layout/vList3"/>
    <dgm:cxn modelId="{7A8AE0AA-BF68-445F-9AA3-E9669D3A53E5}" srcId="{CC81C751-11A8-48FD-8481-1DBB2BDF5BAE}" destId="{303FBA6A-2927-45F7-ADC2-6D09C11F153F}" srcOrd="1" destOrd="0" parTransId="{B4CCC101-70FA-46D2-BE65-742E61636DBC}" sibTransId="{DF7C7EBB-3736-4CBD-8AC5-1EE546C6EB9D}"/>
    <dgm:cxn modelId="{DF84C326-9FF6-4EA6-A271-0924FB2E548D}" type="presParOf" srcId="{1B85435D-4F6A-4C04-9556-C35078D52A2C}" destId="{62427901-FB83-4F68-AE11-8E611A1347C7}" srcOrd="0" destOrd="0" presId="urn:microsoft.com/office/officeart/2005/8/layout/vList3"/>
    <dgm:cxn modelId="{1D7CA360-64FD-4F15-951B-D5861929B2A6}" type="presParOf" srcId="{62427901-FB83-4F68-AE11-8E611A1347C7}" destId="{C3CAE717-4589-471D-80B6-815D59186EBF}" srcOrd="0" destOrd="0" presId="urn:microsoft.com/office/officeart/2005/8/layout/vList3"/>
    <dgm:cxn modelId="{BBD951A4-2251-4B9C-A373-98466B73C126}" type="presParOf" srcId="{62427901-FB83-4F68-AE11-8E611A1347C7}" destId="{8B555B53-A40B-4878-82F2-46CEB19AE733}" srcOrd="1" destOrd="0" presId="urn:microsoft.com/office/officeart/2005/8/layout/vList3"/>
    <dgm:cxn modelId="{918710BB-8C3D-43BE-B0B4-21180204A044}" type="presParOf" srcId="{1B85435D-4F6A-4C04-9556-C35078D52A2C}" destId="{FA374303-A68A-4D40-9EBC-66E3249ACFA4}" srcOrd="1" destOrd="0" presId="urn:microsoft.com/office/officeart/2005/8/layout/vList3"/>
    <dgm:cxn modelId="{0E6323D0-AAF3-4856-AA0D-B990D4772EBB}" type="presParOf" srcId="{1B85435D-4F6A-4C04-9556-C35078D52A2C}" destId="{6F6ED4D1-1CEF-4972-9065-BE36F8F96A4E}" srcOrd="2" destOrd="0" presId="urn:microsoft.com/office/officeart/2005/8/layout/vList3"/>
    <dgm:cxn modelId="{613F8CD5-3451-4DCD-BD2A-6223F6E08F7D}" type="presParOf" srcId="{6F6ED4D1-1CEF-4972-9065-BE36F8F96A4E}" destId="{201E7494-3A5C-46C6-8697-448A94DFC9D1}" srcOrd="0" destOrd="0" presId="urn:microsoft.com/office/officeart/2005/8/layout/vList3"/>
    <dgm:cxn modelId="{D7C74B56-8B35-47EE-8B4F-7FE79B3D3419}" type="presParOf" srcId="{6F6ED4D1-1CEF-4972-9065-BE36F8F96A4E}" destId="{86F51210-7DBC-4738-B4EB-565D0CED13BD}" srcOrd="1" destOrd="0" presId="urn:microsoft.com/office/officeart/2005/8/layout/vList3"/>
    <dgm:cxn modelId="{AA5995BA-0671-4DAD-BD2E-5BAA9F145AF8}" type="presParOf" srcId="{1B85435D-4F6A-4C04-9556-C35078D52A2C}" destId="{0116A4DE-385E-47FB-93AE-7424B035F904}" srcOrd="3" destOrd="0" presId="urn:microsoft.com/office/officeart/2005/8/layout/vList3"/>
    <dgm:cxn modelId="{3B790F38-BA04-41A5-961F-F7269D01A278}" type="presParOf" srcId="{1B85435D-4F6A-4C04-9556-C35078D52A2C}" destId="{A7095101-645D-480D-ACDB-874FEB375A4D}" srcOrd="4" destOrd="0" presId="urn:microsoft.com/office/officeart/2005/8/layout/vList3"/>
    <dgm:cxn modelId="{D506FE12-13E2-4E97-B4E9-375310F16FB5}" type="presParOf" srcId="{A7095101-645D-480D-ACDB-874FEB375A4D}" destId="{6F170873-7AC5-41B5-8819-19547F17131A}" srcOrd="0" destOrd="0" presId="urn:microsoft.com/office/officeart/2005/8/layout/vList3"/>
    <dgm:cxn modelId="{10C682C8-13C5-4CA7-9249-DFB4899335F6}" type="presParOf" srcId="{A7095101-645D-480D-ACDB-874FEB375A4D}" destId="{C961C8B7-A17B-4DD5-8703-E0CBFC33D875}"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D6DFED1-9AAE-4628-8DD7-DB1935B3A16E}" type="doc">
      <dgm:prSet loTypeId="urn:microsoft.com/office/officeart/2005/8/layout/vList3" loCatId="list" qsTypeId="urn:microsoft.com/office/officeart/2005/8/quickstyle/simple5" qsCatId="simple" csTypeId="urn:microsoft.com/office/officeart/2005/8/colors/accent1_2" csCatId="accent1" phldr="1"/>
      <dgm:spPr/>
    </dgm:pt>
    <dgm:pt modelId="{F59C485C-A8A8-4F59-9057-44CCF10BCCB1}">
      <dgm:prSet phldrT="[Text]"/>
      <dgm:spPr/>
      <dgm:t>
        <a:bodyPr/>
        <a:lstStyle/>
        <a:p>
          <a:r>
            <a:rPr lang="en-IN" dirty="0"/>
            <a:t>Specialities</a:t>
          </a:r>
        </a:p>
      </dgm:t>
    </dgm:pt>
    <dgm:pt modelId="{1CF42F8F-1DF1-4FDF-91C6-D84295E94846}" type="parTrans" cxnId="{D0F6AEC2-B8E2-438B-A8E9-E27987CA49D7}">
      <dgm:prSet/>
      <dgm:spPr/>
      <dgm:t>
        <a:bodyPr/>
        <a:lstStyle/>
        <a:p>
          <a:endParaRPr lang="en-IN"/>
        </a:p>
      </dgm:t>
    </dgm:pt>
    <dgm:pt modelId="{DAF4713A-971A-4637-B3BE-8C7ADE6955F8}" type="sibTrans" cxnId="{D0F6AEC2-B8E2-438B-A8E9-E27987CA49D7}">
      <dgm:prSet/>
      <dgm:spPr/>
      <dgm:t>
        <a:bodyPr/>
        <a:lstStyle/>
        <a:p>
          <a:endParaRPr lang="en-IN"/>
        </a:p>
      </dgm:t>
    </dgm:pt>
    <dgm:pt modelId="{624E7905-7076-4B06-8B01-A93868B298B2}">
      <dgm:prSet phldrT="[Text]"/>
      <dgm:spPr/>
      <dgm:t>
        <a:bodyPr/>
        <a:lstStyle/>
        <a:p>
          <a:r>
            <a:rPr lang="en-IN" dirty="0"/>
            <a:t>Patient Status</a:t>
          </a:r>
        </a:p>
      </dgm:t>
    </dgm:pt>
    <dgm:pt modelId="{4D4393B8-4B03-4D3D-BBE3-94827B5FA29D}" type="parTrans" cxnId="{0B1B4EF2-08F2-464D-8113-FA2BF8259336}">
      <dgm:prSet/>
      <dgm:spPr/>
      <dgm:t>
        <a:bodyPr/>
        <a:lstStyle/>
        <a:p>
          <a:endParaRPr lang="en-IN"/>
        </a:p>
      </dgm:t>
    </dgm:pt>
    <dgm:pt modelId="{292D306C-6A98-4FD0-9D95-F28F6F0AEF8C}" type="sibTrans" cxnId="{0B1B4EF2-08F2-464D-8113-FA2BF8259336}">
      <dgm:prSet/>
      <dgm:spPr/>
      <dgm:t>
        <a:bodyPr/>
        <a:lstStyle/>
        <a:p>
          <a:endParaRPr lang="en-IN"/>
        </a:p>
      </dgm:t>
    </dgm:pt>
    <dgm:pt modelId="{BDF2F2CB-38AC-4E6F-8D07-3B4425075B90}">
      <dgm:prSet phldrT="[Text]"/>
      <dgm:spPr/>
      <dgm:t>
        <a:bodyPr/>
        <a:lstStyle/>
        <a:p>
          <a:r>
            <a:rPr lang="en-IN" dirty="0"/>
            <a:t>Room Availability</a:t>
          </a:r>
        </a:p>
      </dgm:t>
    </dgm:pt>
    <dgm:pt modelId="{8F464214-55D4-491B-8529-46C1C8E20297}" type="parTrans" cxnId="{B5BDC2F7-3646-4D80-B0F4-9A7E78053B12}">
      <dgm:prSet/>
      <dgm:spPr/>
      <dgm:t>
        <a:bodyPr/>
        <a:lstStyle/>
        <a:p>
          <a:endParaRPr lang="en-IN"/>
        </a:p>
      </dgm:t>
    </dgm:pt>
    <dgm:pt modelId="{251B2F5F-BD3E-4746-9238-EF1933B5B02C}" type="sibTrans" cxnId="{B5BDC2F7-3646-4D80-B0F4-9A7E78053B12}">
      <dgm:prSet/>
      <dgm:spPr/>
      <dgm:t>
        <a:bodyPr/>
        <a:lstStyle/>
        <a:p>
          <a:endParaRPr lang="en-IN"/>
        </a:p>
      </dgm:t>
    </dgm:pt>
    <dgm:pt modelId="{7CEAD438-6548-40AC-8918-133D710C6F5A}" type="pres">
      <dgm:prSet presAssocID="{BD6DFED1-9AAE-4628-8DD7-DB1935B3A16E}" presName="linearFlow" presStyleCnt="0">
        <dgm:presLayoutVars>
          <dgm:dir/>
          <dgm:resizeHandles val="exact"/>
        </dgm:presLayoutVars>
      </dgm:prSet>
      <dgm:spPr/>
    </dgm:pt>
    <dgm:pt modelId="{4EF32413-3BFD-428B-A780-EB63EC68D123}" type="pres">
      <dgm:prSet presAssocID="{F59C485C-A8A8-4F59-9057-44CCF10BCCB1}" presName="composite" presStyleCnt="0"/>
      <dgm:spPr/>
    </dgm:pt>
    <dgm:pt modelId="{E4EA576C-7031-4678-87BA-B29FCF69B96C}" type="pres">
      <dgm:prSet presAssocID="{F59C485C-A8A8-4F59-9057-44CCF10BCCB1}" presName="imgShp" presStyleLbl="fgImgPlace1" presStyleIdx="0" presStyleCnt="3" custLinFactNeighborX="2305" custLinFactNeighborY="1153"/>
      <dgm:spPr>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dgm:spPr>
    </dgm:pt>
    <dgm:pt modelId="{4CBA5513-4A13-4942-B478-C68ABA4D28F0}" type="pres">
      <dgm:prSet presAssocID="{F59C485C-A8A8-4F59-9057-44CCF10BCCB1}" presName="txShp" presStyleLbl="node1" presStyleIdx="0" presStyleCnt="3" custLinFactNeighborX="-276" custLinFactNeighborY="-37">
        <dgm:presLayoutVars>
          <dgm:bulletEnabled val="1"/>
        </dgm:presLayoutVars>
      </dgm:prSet>
      <dgm:spPr/>
    </dgm:pt>
    <dgm:pt modelId="{EC917DDD-FFBA-4EB8-8F53-25F45578C445}" type="pres">
      <dgm:prSet presAssocID="{DAF4713A-971A-4637-B3BE-8C7ADE6955F8}" presName="spacing" presStyleCnt="0"/>
      <dgm:spPr/>
    </dgm:pt>
    <dgm:pt modelId="{2B2F3727-DD7A-4C79-BFA4-3C16E4BF500C}" type="pres">
      <dgm:prSet presAssocID="{624E7905-7076-4B06-8B01-A93868B298B2}" presName="composite" presStyleCnt="0"/>
      <dgm:spPr/>
    </dgm:pt>
    <dgm:pt modelId="{D786345C-9E64-4209-9C9D-EB5688C37FB2}" type="pres">
      <dgm:prSet presAssocID="{624E7905-7076-4B06-8B01-A93868B298B2}" presName="imgShp" presStyleLbl="fgImgPlace1" presStyleIdx="1" presStyleCnt="3"/>
      <dgm:spPr/>
    </dgm:pt>
    <dgm:pt modelId="{6184981E-D24F-4E7D-9A83-A900BAA85D21}" type="pres">
      <dgm:prSet presAssocID="{624E7905-7076-4B06-8B01-A93868B298B2}" presName="txShp" presStyleLbl="node1" presStyleIdx="1" presStyleCnt="3" custLinFactNeighborX="-1264" custLinFactNeighborY="5763">
        <dgm:presLayoutVars>
          <dgm:bulletEnabled val="1"/>
        </dgm:presLayoutVars>
      </dgm:prSet>
      <dgm:spPr/>
    </dgm:pt>
    <dgm:pt modelId="{BBB5BFBE-291E-49DF-86FA-D1FDE0BFEEE4}" type="pres">
      <dgm:prSet presAssocID="{292D306C-6A98-4FD0-9D95-F28F6F0AEF8C}" presName="spacing" presStyleCnt="0"/>
      <dgm:spPr/>
    </dgm:pt>
    <dgm:pt modelId="{160AFD06-EC44-4104-A52C-7E7A180B3E7A}" type="pres">
      <dgm:prSet presAssocID="{BDF2F2CB-38AC-4E6F-8D07-3B4425075B90}" presName="composite" presStyleCnt="0"/>
      <dgm:spPr/>
    </dgm:pt>
    <dgm:pt modelId="{1936F840-56AD-4977-8474-73E332FA0AFE}" type="pres">
      <dgm:prSet presAssocID="{BDF2F2CB-38AC-4E6F-8D07-3B4425075B90}" presName="imgShp" presStyleLbl="fgImgPlace1" presStyleIdx="2" presStyleCnt="3"/>
      <dgm:spPr/>
    </dgm:pt>
    <dgm:pt modelId="{2EAADD85-3F2F-428D-A3DD-1672C0D00029}" type="pres">
      <dgm:prSet presAssocID="{BDF2F2CB-38AC-4E6F-8D07-3B4425075B90}" presName="txShp" presStyleLbl="node1" presStyleIdx="2" presStyleCnt="3">
        <dgm:presLayoutVars>
          <dgm:bulletEnabled val="1"/>
        </dgm:presLayoutVars>
      </dgm:prSet>
      <dgm:spPr/>
    </dgm:pt>
  </dgm:ptLst>
  <dgm:cxnLst>
    <dgm:cxn modelId="{4C967205-8DF6-44DF-9B9E-6ED25E3D2B89}" type="presOf" srcId="{BDF2F2CB-38AC-4E6F-8D07-3B4425075B90}" destId="{2EAADD85-3F2F-428D-A3DD-1672C0D00029}" srcOrd="0" destOrd="0" presId="urn:microsoft.com/office/officeart/2005/8/layout/vList3"/>
    <dgm:cxn modelId="{3157B937-479D-414F-8BED-6C7361F7F7DA}" type="presOf" srcId="{624E7905-7076-4B06-8B01-A93868B298B2}" destId="{6184981E-D24F-4E7D-9A83-A900BAA85D21}" srcOrd="0" destOrd="0" presId="urn:microsoft.com/office/officeart/2005/8/layout/vList3"/>
    <dgm:cxn modelId="{A006E168-2FCA-4BF2-BC28-FEA63D593862}" type="presOf" srcId="{BD6DFED1-9AAE-4628-8DD7-DB1935B3A16E}" destId="{7CEAD438-6548-40AC-8918-133D710C6F5A}" srcOrd="0" destOrd="0" presId="urn:microsoft.com/office/officeart/2005/8/layout/vList3"/>
    <dgm:cxn modelId="{4D599776-A626-485E-BBD8-6B88B1D16BC2}" type="presOf" srcId="{F59C485C-A8A8-4F59-9057-44CCF10BCCB1}" destId="{4CBA5513-4A13-4942-B478-C68ABA4D28F0}" srcOrd="0" destOrd="0" presId="urn:microsoft.com/office/officeart/2005/8/layout/vList3"/>
    <dgm:cxn modelId="{D0F6AEC2-B8E2-438B-A8E9-E27987CA49D7}" srcId="{BD6DFED1-9AAE-4628-8DD7-DB1935B3A16E}" destId="{F59C485C-A8A8-4F59-9057-44CCF10BCCB1}" srcOrd="0" destOrd="0" parTransId="{1CF42F8F-1DF1-4FDF-91C6-D84295E94846}" sibTransId="{DAF4713A-971A-4637-B3BE-8C7ADE6955F8}"/>
    <dgm:cxn modelId="{0B1B4EF2-08F2-464D-8113-FA2BF8259336}" srcId="{BD6DFED1-9AAE-4628-8DD7-DB1935B3A16E}" destId="{624E7905-7076-4B06-8B01-A93868B298B2}" srcOrd="1" destOrd="0" parTransId="{4D4393B8-4B03-4D3D-BBE3-94827B5FA29D}" sibTransId="{292D306C-6A98-4FD0-9D95-F28F6F0AEF8C}"/>
    <dgm:cxn modelId="{B5BDC2F7-3646-4D80-B0F4-9A7E78053B12}" srcId="{BD6DFED1-9AAE-4628-8DD7-DB1935B3A16E}" destId="{BDF2F2CB-38AC-4E6F-8D07-3B4425075B90}" srcOrd="2" destOrd="0" parTransId="{8F464214-55D4-491B-8529-46C1C8E20297}" sibTransId="{251B2F5F-BD3E-4746-9238-EF1933B5B02C}"/>
    <dgm:cxn modelId="{42377D91-0FE8-4306-B4C1-51A390F18A2C}" type="presParOf" srcId="{7CEAD438-6548-40AC-8918-133D710C6F5A}" destId="{4EF32413-3BFD-428B-A780-EB63EC68D123}" srcOrd="0" destOrd="0" presId="urn:microsoft.com/office/officeart/2005/8/layout/vList3"/>
    <dgm:cxn modelId="{086E0E4C-9335-4309-BC3C-3D8889890899}" type="presParOf" srcId="{4EF32413-3BFD-428B-A780-EB63EC68D123}" destId="{E4EA576C-7031-4678-87BA-B29FCF69B96C}" srcOrd="0" destOrd="0" presId="urn:microsoft.com/office/officeart/2005/8/layout/vList3"/>
    <dgm:cxn modelId="{5C1E0001-E7DD-483B-95F1-931C8A6274EA}" type="presParOf" srcId="{4EF32413-3BFD-428B-A780-EB63EC68D123}" destId="{4CBA5513-4A13-4942-B478-C68ABA4D28F0}" srcOrd="1" destOrd="0" presId="urn:microsoft.com/office/officeart/2005/8/layout/vList3"/>
    <dgm:cxn modelId="{571F2272-A03B-4782-81F5-09E9FEDE9C23}" type="presParOf" srcId="{7CEAD438-6548-40AC-8918-133D710C6F5A}" destId="{EC917DDD-FFBA-4EB8-8F53-25F45578C445}" srcOrd="1" destOrd="0" presId="urn:microsoft.com/office/officeart/2005/8/layout/vList3"/>
    <dgm:cxn modelId="{6B1CB466-253C-43CB-890D-3C24F4907B81}" type="presParOf" srcId="{7CEAD438-6548-40AC-8918-133D710C6F5A}" destId="{2B2F3727-DD7A-4C79-BFA4-3C16E4BF500C}" srcOrd="2" destOrd="0" presId="urn:microsoft.com/office/officeart/2005/8/layout/vList3"/>
    <dgm:cxn modelId="{3185042A-9452-4DAE-B41D-71E31FB68E77}" type="presParOf" srcId="{2B2F3727-DD7A-4C79-BFA4-3C16E4BF500C}" destId="{D786345C-9E64-4209-9C9D-EB5688C37FB2}" srcOrd="0" destOrd="0" presId="urn:microsoft.com/office/officeart/2005/8/layout/vList3"/>
    <dgm:cxn modelId="{749641E3-E198-47E8-90BD-2869C635EE45}" type="presParOf" srcId="{2B2F3727-DD7A-4C79-BFA4-3C16E4BF500C}" destId="{6184981E-D24F-4E7D-9A83-A900BAA85D21}" srcOrd="1" destOrd="0" presId="urn:microsoft.com/office/officeart/2005/8/layout/vList3"/>
    <dgm:cxn modelId="{12A96494-87E5-460E-A01A-1DAAD86CD83D}" type="presParOf" srcId="{7CEAD438-6548-40AC-8918-133D710C6F5A}" destId="{BBB5BFBE-291E-49DF-86FA-D1FDE0BFEEE4}" srcOrd="3" destOrd="0" presId="urn:microsoft.com/office/officeart/2005/8/layout/vList3"/>
    <dgm:cxn modelId="{8591CE22-84B7-47FA-843F-6C227DB6E877}" type="presParOf" srcId="{7CEAD438-6548-40AC-8918-133D710C6F5A}" destId="{160AFD06-EC44-4104-A52C-7E7A180B3E7A}" srcOrd="4" destOrd="0" presId="urn:microsoft.com/office/officeart/2005/8/layout/vList3"/>
    <dgm:cxn modelId="{B22A2835-7AB6-4F8E-9895-0BD1124BFB12}" type="presParOf" srcId="{160AFD06-EC44-4104-A52C-7E7A180B3E7A}" destId="{1936F840-56AD-4977-8474-73E332FA0AFE}" srcOrd="0" destOrd="0" presId="urn:microsoft.com/office/officeart/2005/8/layout/vList3"/>
    <dgm:cxn modelId="{84743588-9F69-4BE3-8336-37E1828DA205}" type="presParOf" srcId="{160AFD06-EC44-4104-A52C-7E7A180B3E7A}" destId="{2EAADD85-3F2F-428D-A3DD-1672C0D00029}"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13BA1B-8016-4A0E-BD97-B0D2F461F4A8}">
      <dsp:nvSpPr>
        <dsp:cNvPr id="0" name=""/>
        <dsp:cNvSpPr/>
      </dsp:nvSpPr>
      <dsp:spPr>
        <a:xfrm rot="10800000">
          <a:off x="906787" y="47"/>
          <a:ext cx="2901029" cy="704307"/>
        </a:xfrm>
        <a:prstGeom prst="homePlate">
          <a:avLst/>
        </a:prstGeom>
        <a:gradFill rotWithShape="0">
          <a:gsLst>
            <a:gs pos="0">
              <a:schemeClr val="accent1">
                <a:alpha val="90000"/>
                <a:hueOff val="0"/>
                <a:satOff val="0"/>
                <a:lumOff val="0"/>
                <a:alphaOff val="0"/>
                <a:satMod val="103000"/>
                <a:lumMod val="102000"/>
                <a:tint val="94000"/>
              </a:schemeClr>
            </a:gs>
            <a:gs pos="50000">
              <a:schemeClr val="accent1">
                <a:alpha val="90000"/>
                <a:hueOff val="0"/>
                <a:satOff val="0"/>
                <a:lumOff val="0"/>
                <a:alphaOff val="0"/>
                <a:satMod val="110000"/>
                <a:lumMod val="100000"/>
                <a:shade val="100000"/>
              </a:schemeClr>
            </a:gs>
            <a:gs pos="100000">
              <a:schemeClr val="accent1">
                <a:alpha val="9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310580" tIns="95250" rIns="177800" bIns="95250" numCol="1" spcCol="1270" anchor="ctr" anchorCtr="0">
          <a:noAutofit/>
        </a:bodyPr>
        <a:lstStyle/>
        <a:p>
          <a:pPr marL="0" lvl="0" indent="0" algn="ctr" defTabSz="1111250">
            <a:lnSpc>
              <a:spcPct val="90000"/>
            </a:lnSpc>
            <a:spcBef>
              <a:spcPct val="0"/>
            </a:spcBef>
            <a:spcAft>
              <a:spcPct val="35000"/>
            </a:spcAft>
            <a:buNone/>
          </a:pPr>
          <a:r>
            <a:rPr lang="en-IN" sz="2500" kern="1200" dirty="0"/>
            <a:t>Patient Details</a:t>
          </a:r>
        </a:p>
      </dsp:txBody>
      <dsp:txXfrm rot="10800000">
        <a:off x="1082864" y="47"/>
        <a:ext cx="2724952" cy="704307"/>
      </dsp:txXfrm>
    </dsp:sp>
    <dsp:sp modelId="{A360398E-6BEA-408D-B83D-67FAAF5E7BAD}">
      <dsp:nvSpPr>
        <dsp:cNvPr id="0" name=""/>
        <dsp:cNvSpPr/>
      </dsp:nvSpPr>
      <dsp:spPr>
        <a:xfrm>
          <a:off x="554633" y="47"/>
          <a:ext cx="704307" cy="704307"/>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a:noFill/>
        </a:ln>
        <a:effectLst>
          <a:outerShdw blurRad="57150" dist="19050" dir="5400000" algn="ctr" rotWithShape="0">
            <a:srgbClr val="000000">
              <a:alpha val="63000"/>
            </a:srgbClr>
          </a:outerShdw>
        </a:effectLst>
      </dsp:spPr>
      <dsp:style>
        <a:lnRef idx="0">
          <a:scrgbClr r="0" g="0" b="0"/>
        </a:lnRef>
        <a:fillRef idx="1">
          <a:scrgbClr r="0" g="0" b="0"/>
        </a:fillRef>
        <a:effectRef idx="3">
          <a:scrgbClr r="0" g="0" b="0"/>
        </a:effectRef>
        <a:fontRef idx="minor"/>
      </dsp:style>
    </dsp:sp>
    <dsp:sp modelId="{6EDD128F-332D-46E5-9489-AC96C2643489}">
      <dsp:nvSpPr>
        <dsp:cNvPr id="0" name=""/>
        <dsp:cNvSpPr/>
      </dsp:nvSpPr>
      <dsp:spPr>
        <a:xfrm rot="10800000">
          <a:off x="906787" y="914596"/>
          <a:ext cx="2901029" cy="704307"/>
        </a:xfrm>
        <a:prstGeom prst="homePlate">
          <a:avLst/>
        </a:prstGeom>
        <a:gradFill rotWithShape="0">
          <a:gsLst>
            <a:gs pos="0">
              <a:schemeClr val="accent1">
                <a:alpha val="90000"/>
                <a:hueOff val="0"/>
                <a:satOff val="0"/>
                <a:lumOff val="0"/>
                <a:alphaOff val="-13333"/>
                <a:satMod val="103000"/>
                <a:lumMod val="102000"/>
                <a:tint val="94000"/>
              </a:schemeClr>
            </a:gs>
            <a:gs pos="50000">
              <a:schemeClr val="accent1">
                <a:alpha val="90000"/>
                <a:hueOff val="0"/>
                <a:satOff val="0"/>
                <a:lumOff val="0"/>
                <a:alphaOff val="-13333"/>
                <a:satMod val="110000"/>
                <a:lumMod val="100000"/>
                <a:shade val="100000"/>
              </a:schemeClr>
            </a:gs>
            <a:gs pos="100000">
              <a:schemeClr val="accent1">
                <a:alpha val="90000"/>
                <a:hueOff val="0"/>
                <a:satOff val="0"/>
                <a:lumOff val="0"/>
                <a:alphaOff val="-13333"/>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310580" tIns="95250" rIns="177800" bIns="95250" numCol="1" spcCol="1270" anchor="ctr" anchorCtr="0">
          <a:noAutofit/>
        </a:bodyPr>
        <a:lstStyle/>
        <a:p>
          <a:pPr marL="0" lvl="0" indent="0" algn="ctr" defTabSz="1111250">
            <a:lnSpc>
              <a:spcPct val="90000"/>
            </a:lnSpc>
            <a:spcBef>
              <a:spcPct val="0"/>
            </a:spcBef>
            <a:spcAft>
              <a:spcPct val="35000"/>
            </a:spcAft>
            <a:buNone/>
          </a:pPr>
          <a:r>
            <a:rPr lang="en-IN" sz="2500" kern="1200" dirty="0"/>
            <a:t>Doctor Details</a:t>
          </a:r>
        </a:p>
      </dsp:txBody>
      <dsp:txXfrm rot="10800000">
        <a:off x="1082864" y="914596"/>
        <a:ext cx="2724952" cy="704307"/>
      </dsp:txXfrm>
    </dsp:sp>
    <dsp:sp modelId="{5F5CEB6C-472A-4A35-9FEA-15EA94E47683}">
      <dsp:nvSpPr>
        <dsp:cNvPr id="0" name=""/>
        <dsp:cNvSpPr/>
      </dsp:nvSpPr>
      <dsp:spPr>
        <a:xfrm>
          <a:off x="554633" y="914596"/>
          <a:ext cx="704307" cy="704307"/>
        </a:xfrm>
        <a:prstGeom prst="ellipse">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a:stretch>
        </a:blipFill>
        <a:ln>
          <a:noFill/>
        </a:ln>
        <a:effectLst>
          <a:outerShdw blurRad="57150" dist="19050" dir="5400000" algn="ctr" rotWithShape="0">
            <a:srgbClr val="000000">
              <a:alpha val="63000"/>
            </a:srgbClr>
          </a:outerShdw>
        </a:effectLst>
      </dsp:spPr>
      <dsp:style>
        <a:lnRef idx="0">
          <a:scrgbClr r="0" g="0" b="0"/>
        </a:lnRef>
        <a:fillRef idx="1">
          <a:scrgbClr r="0" g="0" b="0"/>
        </a:fillRef>
        <a:effectRef idx="3">
          <a:scrgbClr r="0" g="0" b="0"/>
        </a:effectRef>
        <a:fontRef idx="minor"/>
      </dsp:style>
    </dsp:sp>
    <dsp:sp modelId="{2087F556-F0A4-4E63-9C9B-287FA3497BFE}">
      <dsp:nvSpPr>
        <dsp:cNvPr id="0" name=""/>
        <dsp:cNvSpPr/>
      </dsp:nvSpPr>
      <dsp:spPr>
        <a:xfrm rot="10800000">
          <a:off x="906787" y="1829145"/>
          <a:ext cx="2901029" cy="704307"/>
        </a:xfrm>
        <a:prstGeom prst="homePlate">
          <a:avLst/>
        </a:prstGeom>
        <a:gradFill rotWithShape="0">
          <a:gsLst>
            <a:gs pos="0">
              <a:schemeClr val="accent1">
                <a:alpha val="90000"/>
                <a:hueOff val="0"/>
                <a:satOff val="0"/>
                <a:lumOff val="0"/>
                <a:alphaOff val="-26667"/>
                <a:satMod val="103000"/>
                <a:lumMod val="102000"/>
                <a:tint val="94000"/>
              </a:schemeClr>
            </a:gs>
            <a:gs pos="50000">
              <a:schemeClr val="accent1">
                <a:alpha val="90000"/>
                <a:hueOff val="0"/>
                <a:satOff val="0"/>
                <a:lumOff val="0"/>
                <a:alphaOff val="-26667"/>
                <a:satMod val="110000"/>
                <a:lumMod val="100000"/>
                <a:shade val="100000"/>
              </a:schemeClr>
            </a:gs>
            <a:gs pos="100000">
              <a:schemeClr val="accent1">
                <a:alpha val="90000"/>
                <a:hueOff val="0"/>
                <a:satOff val="0"/>
                <a:lumOff val="0"/>
                <a:alphaOff val="-26667"/>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310580" tIns="95250" rIns="177800" bIns="95250" numCol="1" spcCol="1270" anchor="ctr" anchorCtr="0">
          <a:noAutofit/>
        </a:bodyPr>
        <a:lstStyle/>
        <a:p>
          <a:pPr marL="0" lvl="0" indent="0" algn="ctr" defTabSz="1111250">
            <a:lnSpc>
              <a:spcPct val="90000"/>
            </a:lnSpc>
            <a:spcBef>
              <a:spcPct val="0"/>
            </a:spcBef>
            <a:spcAft>
              <a:spcPct val="35000"/>
            </a:spcAft>
            <a:buNone/>
          </a:pPr>
          <a:r>
            <a:rPr lang="en-IN" sz="2500" kern="1200" dirty="0"/>
            <a:t>Medicine Details</a:t>
          </a:r>
        </a:p>
      </dsp:txBody>
      <dsp:txXfrm rot="10800000">
        <a:off x="1082864" y="1829145"/>
        <a:ext cx="2724952" cy="704307"/>
      </dsp:txXfrm>
    </dsp:sp>
    <dsp:sp modelId="{99FE9CA8-FB44-4119-B51F-A6858582406A}">
      <dsp:nvSpPr>
        <dsp:cNvPr id="0" name=""/>
        <dsp:cNvSpPr/>
      </dsp:nvSpPr>
      <dsp:spPr>
        <a:xfrm>
          <a:off x="554633" y="1818087"/>
          <a:ext cx="704307" cy="704307"/>
        </a:xfrm>
        <a:prstGeom prst="ellipse">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a:ln>
          <a:noFill/>
        </a:ln>
        <a:effectLst>
          <a:outerShdw blurRad="57150" dist="19050" dir="5400000" algn="ctr" rotWithShape="0">
            <a:srgbClr val="000000">
              <a:alpha val="63000"/>
            </a:srgbClr>
          </a:outerShdw>
        </a:effectLst>
      </dsp:spPr>
      <dsp:style>
        <a:lnRef idx="0">
          <a:scrgbClr r="0" g="0" b="0"/>
        </a:lnRef>
        <a:fillRef idx="1">
          <a:scrgbClr r="0" g="0" b="0"/>
        </a:fillRef>
        <a:effectRef idx="3">
          <a:scrgbClr r="0" g="0" b="0"/>
        </a:effectRef>
        <a:fontRef idx="minor"/>
      </dsp:style>
    </dsp:sp>
    <dsp:sp modelId="{4960B942-B2C1-437C-9561-47A288313173}">
      <dsp:nvSpPr>
        <dsp:cNvPr id="0" name=""/>
        <dsp:cNvSpPr/>
      </dsp:nvSpPr>
      <dsp:spPr>
        <a:xfrm rot="10800000">
          <a:off x="906787" y="2743694"/>
          <a:ext cx="2901029" cy="704307"/>
        </a:xfrm>
        <a:prstGeom prst="homePlate">
          <a:avLst/>
        </a:prstGeom>
        <a:gradFill rotWithShape="0">
          <a:gsLst>
            <a:gs pos="0">
              <a:schemeClr val="accent1">
                <a:alpha val="90000"/>
                <a:hueOff val="0"/>
                <a:satOff val="0"/>
                <a:lumOff val="0"/>
                <a:alphaOff val="-40000"/>
                <a:satMod val="103000"/>
                <a:lumMod val="102000"/>
                <a:tint val="94000"/>
              </a:schemeClr>
            </a:gs>
            <a:gs pos="50000">
              <a:schemeClr val="accent1">
                <a:alpha val="90000"/>
                <a:hueOff val="0"/>
                <a:satOff val="0"/>
                <a:lumOff val="0"/>
                <a:alphaOff val="-40000"/>
                <a:satMod val="110000"/>
                <a:lumMod val="100000"/>
                <a:shade val="100000"/>
              </a:schemeClr>
            </a:gs>
            <a:gs pos="100000">
              <a:schemeClr val="accent1">
                <a:alpha val="90000"/>
                <a:hueOff val="0"/>
                <a:satOff val="0"/>
                <a:lumOff val="0"/>
                <a:alphaOff val="-4000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310580" tIns="95250" rIns="177800" bIns="95250" numCol="1" spcCol="1270" anchor="ctr" anchorCtr="0">
          <a:noAutofit/>
        </a:bodyPr>
        <a:lstStyle/>
        <a:p>
          <a:pPr marL="0" lvl="0" indent="0" algn="ctr" defTabSz="1111250">
            <a:lnSpc>
              <a:spcPct val="90000"/>
            </a:lnSpc>
            <a:spcBef>
              <a:spcPct val="0"/>
            </a:spcBef>
            <a:spcAft>
              <a:spcPct val="35000"/>
            </a:spcAft>
            <a:buNone/>
          </a:pPr>
          <a:r>
            <a:rPr lang="en-IN" sz="2500" kern="1200" dirty="0"/>
            <a:t>Facilities</a:t>
          </a:r>
        </a:p>
      </dsp:txBody>
      <dsp:txXfrm rot="10800000">
        <a:off x="1082864" y="2743694"/>
        <a:ext cx="2724952" cy="704307"/>
      </dsp:txXfrm>
    </dsp:sp>
    <dsp:sp modelId="{9DCD4BCD-9608-404A-89CD-A9EE9827D53C}">
      <dsp:nvSpPr>
        <dsp:cNvPr id="0" name=""/>
        <dsp:cNvSpPr/>
      </dsp:nvSpPr>
      <dsp:spPr>
        <a:xfrm>
          <a:off x="554633" y="2743694"/>
          <a:ext cx="704307" cy="704307"/>
        </a:xfrm>
        <a:prstGeom prst="ellipse">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l="-22000" r="-22000"/>
          </a:stretch>
        </a:blipFill>
        <a:ln>
          <a:noFill/>
        </a:ln>
        <a:effectLst>
          <a:outerShdw blurRad="57150" dist="19050" dir="5400000" algn="ctr" rotWithShape="0">
            <a:srgbClr val="000000">
              <a:alpha val="63000"/>
            </a:srgbClr>
          </a:outerShdw>
        </a:effectLst>
      </dsp:spPr>
      <dsp:style>
        <a:lnRef idx="0">
          <a:scrgbClr r="0" g="0" b="0"/>
        </a:lnRef>
        <a:fillRef idx="1">
          <a:scrgbClr r="0" g="0" b="0"/>
        </a:fillRef>
        <a:effectRef idx="3">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555B53-A40B-4878-82F2-46CEB19AE733}">
      <dsp:nvSpPr>
        <dsp:cNvPr id="0" name=""/>
        <dsp:cNvSpPr/>
      </dsp:nvSpPr>
      <dsp:spPr>
        <a:xfrm rot="10800000">
          <a:off x="931551" y="1304"/>
          <a:ext cx="2936922" cy="767202"/>
        </a:xfrm>
        <a:prstGeom prst="homePlat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338315" tIns="80010" rIns="149352" bIns="80010" numCol="1" spcCol="1270" anchor="ctr" anchorCtr="0">
          <a:noAutofit/>
        </a:bodyPr>
        <a:lstStyle/>
        <a:p>
          <a:pPr marL="0" lvl="0" indent="0" algn="ctr" defTabSz="933450">
            <a:lnSpc>
              <a:spcPct val="90000"/>
            </a:lnSpc>
            <a:spcBef>
              <a:spcPct val="0"/>
            </a:spcBef>
            <a:spcAft>
              <a:spcPct val="35000"/>
            </a:spcAft>
            <a:buNone/>
          </a:pPr>
          <a:r>
            <a:rPr lang="en-IN" sz="2100" kern="1200" dirty="0"/>
            <a:t>Insert Patient Details</a:t>
          </a:r>
        </a:p>
      </dsp:txBody>
      <dsp:txXfrm rot="10800000">
        <a:off x="1123351" y="1304"/>
        <a:ext cx="2745122" cy="767202"/>
      </dsp:txXfrm>
    </dsp:sp>
    <dsp:sp modelId="{C3CAE717-4589-471D-80B6-815D59186EBF}">
      <dsp:nvSpPr>
        <dsp:cNvPr id="0" name=""/>
        <dsp:cNvSpPr/>
      </dsp:nvSpPr>
      <dsp:spPr>
        <a:xfrm>
          <a:off x="547950" y="1304"/>
          <a:ext cx="767202" cy="767202"/>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a:noFill/>
        </a:ln>
        <a:effectLst>
          <a:outerShdw blurRad="57150" dist="19050" dir="5400000" algn="ctr" rotWithShape="0">
            <a:srgbClr val="000000">
              <a:alpha val="63000"/>
            </a:srgbClr>
          </a:outerShdw>
        </a:effectLst>
      </dsp:spPr>
      <dsp:style>
        <a:lnRef idx="0">
          <a:scrgbClr r="0" g="0" b="0"/>
        </a:lnRef>
        <a:fillRef idx="1">
          <a:scrgbClr r="0" g="0" b="0"/>
        </a:fillRef>
        <a:effectRef idx="3">
          <a:scrgbClr r="0" g="0" b="0"/>
        </a:effectRef>
        <a:fontRef idx="minor"/>
      </dsp:style>
    </dsp:sp>
    <dsp:sp modelId="{86F51210-7DBC-4738-B4EB-565D0CED13BD}">
      <dsp:nvSpPr>
        <dsp:cNvPr id="0" name=""/>
        <dsp:cNvSpPr/>
      </dsp:nvSpPr>
      <dsp:spPr>
        <a:xfrm rot="10800000">
          <a:off x="931551" y="997523"/>
          <a:ext cx="2936922" cy="767202"/>
        </a:xfrm>
        <a:prstGeom prst="homePlat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338315" tIns="80010" rIns="149352" bIns="80010" numCol="1" spcCol="1270" anchor="ctr" anchorCtr="0">
          <a:noAutofit/>
        </a:bodyPr>
        <a:lstStyle/>
        <a:p>
          <a:pPr marL="0" lvl="0" indent="0" algn="ctr" defTabSz="933450">
            <a:lnSpc>
              <a:spcPct val="90000"/>
            </a:lnSpc>
            <a:spcBef>
              <a:spcPct val="0"/>
            </a:spcBef>
            <a:spcAft>
              <a:spcPct val="35000"/>
            </a:spcAft>
            <a:buNone/>
          </a:pPr>
          <a:r>
            <a:rPr lang="en-IN" sz="2100" kern="1200" dirty="0"/>
            <a:t>View Patient Details</a:t>
          </a:r>
        </a:p>
      </dsp:txBody>
      <dsp:txXfrm rot="10800000">
        <a:off x="1123351" y="997523"/>
        <a:ext cx="2745122" cy="767202"/>
      </dsp:txXfrm>
    </dsp:sp>
    <dsp:sp modelId="{201E7494-3A5C-46C6-8697-448A94DFC9D1}">
      <dsp:nvSpPr>
        <dsp:cNvPr id="0" name=""/>
        <dsp:cNvSpPr/>
      </dsp:nvSpPr>
      <dsp:spPr>
        <a:xfrm>
          <a:off x="547950" y="997523"/>
          <a:ext cx="767202" cy="767202"/>
        </a:xfrm>
        <a:prstGeom prst="ellipse">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a:stretch>
        </a:blipFill>
        <a:ln>
          <a:noFill/>
        </a:ln>
        <a:effectLst>
          <a:outerShdw blurRad="57150" dist="19050" dir="5400000" algn="ctr" rotWithShape="0">
            <a:srgbClr val="000000">
              <a:alpha val="63000"/>
            </a:srgbClr>
          </a:outerShdw>
        </a:effectLst>
      </dsp:spPr>
      <dsp:style>
        <a:lnRef idx="0">
          <a:scrgbClr r="0" g="0" b="0"/>
        </a:lnRef>
        <a:fillRef idx="1">
          <a:scrgbClr r="0" g="0" b="0"/>
        </a:fillRef>
        <a:effectRef idx="3">
          <a:scrgbClr r="0" g="0" b="0"/>
        </a:effectRef>
        <a:fontRef idx="minor"/>
      </dsp:style>
    </dsp:sp>
    <dsp:sp modelId="{C961C8B7-A17B-4DD5-8703-E0CBFC33D875}">
      <dsp:nvSpPr>
        <dsp:cNvPr id="0" name=""/>
        <dsp:cNvSpPr/>
      </dsp:nvSpPr>
      <dsp:spPr>
        <a:xfrm rot="10800000">
          <a:off x="931551" y="1993742"/>
          <a:ext cx="2936922" cy="767202"/>
        </a:xfrm>
        <a:prstGeom prst="homePlat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338315" tIns="80010" rIns="149352" bIns="80010" numCol="1" spcCol="1270" anchor="ctr" anchorCtr="0">
          <a:noAutofit/>
        </a:bodyPr>
        <a:lstStyle/>
        <a:p>
          <a:pPr marL="0" lvl="0" indent="0" algn="ctr" defTabSz="933450">
            <a:lnSpc>
              <a:spcPct val="90000"/>
            </a:lnSpc>
            <a:spcBef>
              <a:spcPct val="0"/>
            </a:spcBef>
            <a:spcAft>
              <a:spcPct val="35000"/>
            </a:spcAft>
            <a:buNone/>
          </a:pPr>
          <a:r>
            <a:rPr lang="en-IN" sz="2100" kern="1200" dirty="0"/>
            <a:t>Total number of patients</a:t>
          </a:r>
        </a:p>
      </dsp:txBody>
      <dsp:txXfrm rot="10800000">
        <a:off x="1123351" y="1993742"/>
        <a:ext cx="2745122" cy="767202"/>
      </dsp:txXfrm>
    </dsp:sp>
    <dsp:sp modelId="{6F170873-7AC5-41B5-8819-19547F17131A}">
      <dsp:nvSpPr>
        <dsp:cNvPr id="0" name=""/>
        <dsp:cNvSpPr/>
      </dsp:nvSpPr>
      <dsp:spPr>
        <a:xfrm>
          <a:off x="547950" y="1993742"/>
          <a:ext cx="767202" cy="767202"/>
        </a:xfrm>
        <a:prstGeom prst="ellipse">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a:ln>
          <a:noFill/>
        </a:ln>
        <a:effectLst>
          <a:outerShdw blurRad="57150" dist="19050" dir="5400000" algn="ctr" rotWithShape="0">
            <a:srgbClr val="000000">
              <a:alpha val="63000"/>
            </a:srgbClr>
          </a:outerShdw>
        </a:effectLst>
      </dsp:spPr>
      <dsp:style>
        <a:lnRef idx="0">
          <a:scrgbClr r="0" g="0" b="0"/>
        </a:lnRef>
        <a:fillRef idx="1">
          <a:scrgbClr r="0" g="0" b="0"/>
        </a:fillRef>
        <a:effectRef idx="3">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CBA5513-4A13-4942-B478-C68ABA4D28F0}">
      <dsp:nvSpPr>
        <dsp:cNvPr id="0" name=""/>
        <dsp:cNvSpPr/>
      </dsp:nvSpPr>
      <dsp:spPr>
        <a:xfrm rot="10800000">
          <a:off x="886440" y="0"/>
          <a:ext cx="2907363" cy="648634"/>
        </a:xfrm>
        <a:prstGeom prst="homePlat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86030" tIns="95250" rIns="177800" bIns="95250" numCol="1" spcCol="1270" anchor="ctr" anchorCtr="0">
          <a:noAutofit/>
        </a:bodyPr>
        <a:lstStyle/>
        <a:p>
          <a:pPr marL="0" lvl="0" indent="0" algn="ctr" defTabSz="1111250">
            <a:lnSpc>
              <a:spcPct val="90000"/>
            </a:lnSpc>
            <a:spcBef>
              <a:spcPct val="0"/>
            </a:spcBef>
            <a:spcAft>
              <a:spcPct val="35000"/>
            </a:spcAft>
            <a:buNone/>
          </a:pPr>
          <a:r>
            <a:rPr lang="en-IN" sz="2500" kern="1200" dirty="0"/>
            <a:t>Specialities</a:t>
          </a:r>
        </a:p>
      </dsp:txBody>
      <dsp:txXfrm rot="10800000">
        <a:off x="1048598" y="0"/>
        <a:ext cx="2745205" cy="648634"/>
      </dsp:txXfrm>
    </dsp:sp>
    <dsp:sp modelId="{E4EA576C-7031-4678-87BA-B29FCF69B96C}">
      <dsp:nvSpPr>
        <dsp:cNvPr id="0" name=""/>
        <dsp:cNvSpPr/>
      </dsp:nvSpPr>
      <dsp:spPr>
        <a:xfrm>
          <a:off x="585098" y="7718"/>
          <a:ext cx="648634" cy="648634"/>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a:noFill/>
        </a:ln>
        <a:effectLst>
          <a:outerShdw blurRad="57150" dist="19050" dir="5400000" algn="ctr" rotWithShape="0">
            <a:srgbClr val="000000">
              <a:alpha val="63000"/>
            </a:srgbClr>
          </a:outerShdw>
        </a:effectLst>
      </dsp:spPr>
      <dsp:style>
        <a:lnRef idx="0">
          <a:scrgbClr r="0" g="0" b="0"/>
        </a:lnRef>
        <a:fillRef idx="1">
          <a:scrgbClr r="0" g="0" b="0"/>
        </a:fillRef>
        <a:effectRef idx="3">
          <a:scrgbClr r="0" g="0" b="0"/>
        </a:effectRef>
        <a:fontRef idx="minor"/>
      </dsp:style>
    </dsp:sp>
    <dsp:sp modelId="{6184981E-D24F-4E7D-9A83-A900BAA85D21}">
      <dsp:nvSpPr>
        <dsp:cNvPr id="0" name=""/>
        <dsp:cNvSpPr/>
      </dsp:nvSpPr>
      <dsp:spPr>
        <a:xfrm rot="10800000">
          <a:off x="857715" y="879876"/>
          <a:ext cx="2907363" cy="648634"/>
        </a:xfrm>
        <a:prstGeom prst="homePlat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86030" tIns="95250" rIns="177800" bIns="95250" numCol="1" spcCol="1270" anchor="ctr" anchorCtr="0">
          <a:noAutofit/>
        </a:bodyPr>
        <a:lstStyle/>
        <a:p>
          <a:pPr marL="0" lvl="0" indent="0" algn="ctr" defTabSz="1111250">
            <a:lnSpc>
              <a:spcPct val="90000"/>
            </a:lnSpc>
            <a:spcBef>
              <a:spcPct val="0"/>
            </a:spcBef>
            <a:spcAft>
              <a:spcPct val="35000"/>
            </a:spcAft>
            <a:buNone/>
          </a:pPr>
          <a:r>
            <a:rPr lang="en-IN" sz="2500" kern="1200" dirty="0"/>
            <a:t>Patient Status</a:t>
          </a:r>
        </a:p>
      </dsp:txBody>
      <dsp:txXfrm rot="10800000">
        <a:off x="1019873" y="879876"/>
        <a:ext cx="2745205" cy="648634"/>
      </dsp:txXfrm>
    </dsp:sp>
    <dsp:sp modelId="{D786345C-9E64-4209-9C9D-EB5688C37FB2}">
      <dsp:nvSpPr>
        <dsp:cNvPr id="0" name=""/>
        <dsp:cNvSpPr/>
      </dsp:nvSpPr>
      <dsp:spPr>
        <a:xfrm>
          <a:off x="570147" y="842495"/>
          <a:ext cx="648634" cy="648634"/>
        </a:xfrm>
        <a:prstGeom prst="ellipse">
          <a:avLst/>
        </a:prstGeom>
        <a:solidFill>
          <a:schemeClr val="accent1">
            <a:tint val="50000"/>
            <a:hueOff val="0"/>
            <a:satOff val="0"/>
            <a:lumOff val="0"/>
            <a:alphaOff val="0"/>
          </a:schemeClr>
        </a:solidFill>
        <a:ln>
          <a:noFill/>
        </a:ln>
        <a:effectLst>
          <a:outerShdw blurRad="57150" dist="19050" dir="5400000" algn="ctr" rotWithShape="0">
            <a:srgbClr val="000000">
              <a:alpha val="63000"/>
            </a:srgbClr>
          </a:outerShdw>
        </a:effectLst>
      </dsp:spPr>
      <dsp:style>
        <a:lnRef idx="0">
          <a:scrgbClr r="0" g="0" b="0"/>
        </a:lnRef>
        <a:fillRef idx="1">
          <a:scrgbClr r="0" g="0" b="0"/>
        </a:fillRef>
        <a:effectRef idx="3">
          <a:scrgbClr r="0" g="0" b="0"/>
        </a:effectRef>
        <a:fontRef idx="minor"/>
      </dsp:style>
    </dsp:sp>
    <dsp:sp modelId="{2EAADD85-3F2F-428D-A3DD-1672C0D00029}">
      <dsp:nvSpPr>
        <dsp:cNvPr id="0" name=""/>
        <dsp:cNvSpPr/>
      </dsp:nvSpPr>
      <dsp:spPr>
        <a:xfrm rot="10800000">
          <a:off x="894464" y="1684752"/>
          <a:ext cx="2907363" cy="648634"/>
        </a:xfrm>
        <a:prstGeom prst="homePlat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86030" tIns="95250" rIns="177800" bIns="95250" numCol="1" spcCol="1270" anchor="ctr" anchorCtr="0">
          <a:noAutofit/>
        </a:bodyPr>
        <a:lstStyle/>
        <a:p>
          <a:pPr marL="0" lvl="0" indent="0" algn="ctr" defTabSz="1111250">
            <a:lnSpc>
              <a:spcPct val="90000"/>
            </a:lnSpc>
            <a:spcBef>
              <a:spcPct val="0"/>
            </a:spcBef>
            <a:spcAft>
              <a:spcPct val="35000"/>
            </a:spcAft>
            <a:buNone/>
          </a:pPr>
          <a:r>
            <a:rPr lang="en-IN" sz="2500" kern="1200" dirty="0"/>
            <a:t>Room Availability</a:t>
          </a:r>
        </a:p>
      </dsp:txBody>
      <dsp:txXfrm rot="10800000">
        <a:off x="1056622" y="1684752"/>
        <a:ext cx="2745205" cy="648634"/>
      </dsp:txXfrm>
    </dsp:sp>
    <dsp:sp modelId="{1936F840-56AD-4977-8474-73E332FA0AFE}">
      <dsp:nvSpPr>
        <dsp:cNvPr id="0" name=""/>
        <dsp:cNvSpPr/>
      </dsp:nvSpPr>
      <dsp:spPr>
        <a:xfrm>
          <a:off x="570147" y="1684752"/>
          <a:ext cx="648634" cy="648634"/>
        </a:xfrm>
        <a:prstGeom prst="ellipse">
          <a:avLst/>
        </a:prstGeom>
        <a:solidFill>
          <a:schemeClr val="accent1">
            <a:tint val="50000"/>
            <a:hueOff val="0"/>
            <a:satOff val="0"/>
            <a:lumOff val="0"/>
            <a:alphaOff val="0"/>
          </a:schemeClr>
        </a:solidFill>
        <a:ln>
          <a:noFill/>
        </a:ln>
        <a:effectLst>
          <a:outerShdw blurRad="57150" dist="19050" dir="5400000" algn="ctr" rotWithShape="0">
            <a:srgbClr val="000000">
              <a:alpha val="63000"/>
            </a:srgbClr>
          </a:outerShdw>
        </a:effectLst>
      </dsp:spPr>
      <dsp:style>
        <a:lnRef idx="0">
          <a:scrgbClr r="0" g="0" b="0"/>
        </a:lnRef>
        <a:fillRef idx="1">
          <a:scrgbClr r="0" g="0" b="0"/>
        </a:fillRef>
        <a:effectRef idx="3">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947D80-8ED0-4CE2-85C9-90037BC8D92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D88078FC-0DE3-4468-B110-E9FEBDDC988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1C32F6D6-A6E3-4582-83F3-217FDF353A70}"/>
              </a:ext>
            </a:extLst>
          </p:cNvPr>
          <p:cNvSpPr>
            <a:spLocks noGrp="1"/>
          </p:cNvSpPr>
          <p:nvPr>
            <p:ph type="dt" sz="half" idx="10"/>
          </p:nvPr>
        </p:nvSpPr>
        <p:spPr/>
        <p:txBody>
          <a:bodyPr/>
          <a:lstStyle/>
          <a:p>
            <a:fld id="{C6E45F28-9EBD-448B-BF82-C4B7DE1D41B8}" type="datetimeFigureOut">
              <a:rPr lang="en-IN" smtClean="0"/>
              <a:t>23-05-2020</a:t>
            </a:fld>
            <a:endParaRPr lang="en-IN"/>
          </a:p>
        </p:txBody>
      </p:sp>
      <p:sp>
        <p:nvSpPr>
          <p:cNvPr id="5" name="Footer Placeholder 4">
            <a:extLst>
              <a:ext uri="{FF2B5EF4-FFF2-40B4-BE49-F238E27FC236}">
                <a16:creationId xmlns:a16="http://schemas.microsoft.com/office/drawing/2014/main" id="{8EBBE30B-9450-4D82-875A-74D1869E6FB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97C2D03-3ECA-48B9-BE01-D2428BE7278C}"/>
              </a:ext>
            </a:extLst>
          </p:cNvPr>
          <p:cNvSpPr>
            <a:spLocks noGrp="1"/>
          </p:cNvSpPr>
          <p:nvPr>
            <p:ph type="sldNum" sz="quarter" idx="12"/>
          </p:nvPr>
        </p:nvSpPr>
        <p:spPr/>
        <p:txBody>
          <a:bodyPr/>
          <a:lstStyle/>
          <a:p>
            <a:fld id="{2856D3C5-14C5-4F6E-AD67-D464CC780373}" type="slidenum">
              <a:rPr lang="en-IN" smtClean="0"/>
              <a:t>‹#›</a:t>
            </a:fld>
            <a:endParaRPr lang="en-IN"/>
          </a:p>
        </p:txBody>
      </p:sp>
    </p:spTree>
    <p:extLst>
      <p:ext uri="{BB962C8B-B14F-4D97-AF65-F5344CB8AC3E}">
        <p14:creationId xmlns:p14="http://schemas.microsoft.com/office/powerpoint/2010/main" val="11050666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37A922-ECE2-42EE-A384-6B7425F9EDB8}"/>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529EBFA6-5EE1-49F7-BCF2-4879ABD9E5A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C376E2E-7CD7-4FD7-9C29-7A7A71E069DB}"/>
              </a:ext>
            </a:extLst>
          </p:cNvPr>
          <p:cNvSpPr>
            <a:spLocks noGrp="1"/>
          </p:cNvSpPr>
          <p:nvPr>
            <p:ph type="dt" sz="half" idx="10"/>
          </p:nvPr>
        </p:nvSpPr>
        <p:spPr/>
        <p:txBody>
          <a:bodyPr/>
          <a:lstStyle/>
          <a:p>
            <a:fld id="{C6E45F28-9EBD-448B-BF82-C4B7DE1D41B8}" type="datetimeFigureOut">
              <a:rPr lang="en-IN" smtClean="0"/>
              <a:t>23-05-2020</a:t>
            </a:fld>
            <a:endParaRPr lang="en-IN"/>
          </a:p>
        </p:txBody>
      </p:sp>
      <p:sp>
        <p:nvSpPr>
          <p:cNvPr id="5" name="Footer Placeholder 4">
            <a:extLst>
              <a:ext uri="{FF2B5EF4-FFF2-40B4-BE49-F238E27FC236}">
                <a16:creationId xmlns:a16="http://schemas.microsoft.com/office/drawing/2014/main" id="{637CDCAD-5FAA-4F11-BECA-B8C8EDA5F8C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6F64C4A-FB90-4946-820C-3DCE734E61BA}"/>
              </a:ext>
            </a:extLst>
          </p:cNvPr>
          <p:cNvSpPr>
            <a:spLocks noGrp="1"/>
          </p:cNvSpPr>
          <p:nvPr>
            <p:ph type="sldNum" sz="quarter" idx="12"/>
          </p:nvPr>
        </p:nvSpPr>
        <p:spPr/>
        <p:txBody>
          <a:bodyPr/>
          <a:lstStyle/>
          <a:p>
            <a:fld id="{2856D3C5-14C5-4F6E-AD67-D464CC780373}" type="slidenum">
              <a:rPr lang="en-IN" smtClean="0"/>
              <a:t>‹#›</a:t>
            </a:fld>
            <a:endParaRPr lang="en-IN"/>
          </a:p>
        </p:txBody>
      </p:sp>
    </p:spTree>
    <p:extLst>
      <p:ext uri="{BB962C8B-B14F-4D97-AF65-F5344CB8AC3E}">
        <p14:creationId xmlns:p14="http://schemas.microsoft.com/office/powerpoint/2010/main" val="9950399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AFFCE58-73BA-4291-9D71-5494CCAFF78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3025A01E-B281-420B-BB26-0008E8355A2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DCD9C87-00B4-4DE1-8C07-E678DCFEE7C2}"/>
              </a:ext>
            </a:extLst>
          </p:cNvPr>
          <p:cNvSpPr>
            <a:spLocks noGrp="1"/>
          </p:cNvSpPr>
          <p:nvPr>
            <p:ph type="dt" sz="half" idx="10"/>
          </p:nvPr>
        </p:nvSpPr>
        <p:spPr/>
        <p:txBody>
          <a:bodyPr/>
          <a:lstStyle/>
          <a:p>
            <a:fld id="{C6E45F28-9EBD-448B-BF82-C4B7DE1D41B8}" type="datetimeFigureOut">
              <a:rPr lang="en-IN" smtClean="0"/>
              <a:t>23-05-2020</a:t>
            </a:fld>
            <a:endParaRPr lang="en-IN"/>
          </a:p>
        </p:txBody>
      </p:sp>
      <p:sp>
        <p:nvSpPr>
          <p:cNvPr id="5" name="Footer Placeholder 4">
            <a:extLst>
              <a:ext uri="{FF2B5EF4-FFF2-40B4-BE49-F238E27FC236}">
                <a16:creationId xmlns:a16="http://schemas.microsoft.com/office/drawing/2014/main" id="{B023C20F-5116-488C-91E7-46A1171ECC0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FDECCC4-D8BA-47B0-A931-0200029A03B6}"/>
              </a:ext>
            </a:extLst>
          </p:cNvPr>
          <p:cNvSpPr>
            <a:spLocks noGrp="1"/>
          </p:cNvSpPr>
          <p:nvPr>
            <p:ph type="sldNum" sz="quarter" idx="12"/>
          </p:nvPr>
        </p:nvSpPr>
        <p:spPr/>
        <p:txBody>
          <a:bodyPr/>
          <a:lstStyle/>
          <a:p>
            <a:fld id="{2856D3C5-14C5-4F6E-AD67-D464CC780373}" type="slidenum">
              <a:rPr lang="en-IN" smtClean="0"/>
              <a:t>‹#›</a:t>
            </a:fld>
            <a:endParaRPr lang="en-IN"/>
          </a:p>
        </p:txBody>
      </p:sp>
    </p:spTree>
    <p:extLst>
      <p:ext uri="{BB962C8B-B14F-4D97-AF65-F5344CB8AC3E}">
        <p14:creationId xmlns:p14="http://schemas.microsoft.com/office/powerpoint/2010/main" val="4590156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12438-D5E7-4CC9-B1F6-213B434EBCE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84052791-89E7-4F06-8DF5-B0A4F77D5F0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EB45C3E-959B-466D-B847-DFF22AAD9A01}"/>
              </a:ext>
            </a:extLst>
          </p:cNvPr>
          <p:cNvSpPr>
            <a:spLocks noGrp="1"/>
          </p:cNvSpPr>
          <p:nvPr>
            <p:ph type="dt" sz="half" idx="10"/>
          </p:nvPr>
        </p:nvSpPr>
        <p:spPr/>
        <p:txBody>
          <a:bodyPr/>
          <a:lstStyle/>
          <a:p>
            <a:fld id="{C6E45F28-9EBD-448B-BF82-C4B7DE1D41B8}" type="datetimeFigureOut">
              <a:rPr lang="en-IN" smtClean="0"/>
              <a:t>23-05-2020</a:t>
            </a:fld>
            <a:endParaRPr lang="en-IN"/>
          </a:p>
        </p:txBody>
      </p:sp>
      <p:sp>
        <p:nvSpPr>
          <p:cNvPr id="5" name="Footer Placeholder 4">
            <a:extLst>
              <a:ext uri="{FF2B5EF4-FFF2-40B4-BE49-F238E27FC236}">
                <a16:creationId xmlns:a16="http://schemas.microsoft.com/office/drawing/2014/main" id="{6360F35F-8B84-4503-A34C-61D173BA13C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E17E654-30BB-468E-8360-ED611E2C85ED}"/>
              </a:ext>
            </a:extLst>
          </p:cNvPr>
          <p:cNvSpPr>
            <a:spLocks noGrp="1"/>
          </p:cNvSpPr>
          <p:nvPr>
            <p:ph type="sldNum" sz="quarter" idx="12"/>
          </p:nvPr>
        </p:nvSpPr>
        <p:spPr/>
        <p:txBody>
          <a:bodyPr/>
          <a:lstStyle/>
          <a:p>
            <a:fld id="{2856D3C5-14C5-4F6E-AD67-D464CC780373}" type="slidenum">
              <a:rPr lang="en-IN" smtClean="0"/>
              <a:t>‹#›</a:t>
            </a:fld>
            <a:endParaRPr lang="en-IN"/>
          </a:p>
        </p:txBody>
      </p:sp>
    </p:spTree>
    <p:extLst>
      <p:ext uri="{BB962C8B-B14F-4D97-AF65-F5344CB8AC3E}">
        <p14:creationId xmlns:p14="http://schemas.microsoft.com/office/powerpoint/2010/main" val="24274904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B428D-0580-4ACC-81A7-251C5ED5161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EBFF3CB7-1F5B-4317-9CF7-84A20542B40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AB8AFB1-4770-43A1-BA5C-EE9F4F3E2FB8}"/>
              </a:ext>
            </a:extLst>
          </p:cNvPr>
          <p:cNvSpPr>
            <a:spLocks noGrp="1"/>
          </p:cNvSpPr>
          <p:nvPr>
            <p:ph type="dt" sz="half" idx="10"/>
          </p:nvPr>
        </p:nvSpPr>
        <p:spPr/>
        <p:txBody>
          <a:bodyPr/>
          <a:lstStyle/>
          <a:p>
            <a:fld id="{C6E45F28-9EBD-448B-BF82-C4B7DE1D41B8}" type="datetimeFigureOut">
              <a:rPr lang="en-IN" smtClean="0"/>
              <a:t>23-05-2020</a:t>
            </a:fld>
            <a:endParaRPr lang="en-IN"/>
          </a:p>
        </p:txBody>
      </p:sp>
      <p:sp>
        <p:nvSpPr>
          <p:cNvPr id="5" name="Footer Placeholder 4">
            <a:extLst>
              <a:ext uri="{FF2B5EF4-FFF2-40B4-BE49-F238E27FC236}">
                <a16:creationId xmlns:a16="http://schemas.microsoft.com/office/drawing/2014/main" id="{97D936FF-51C5-417A-BBF2-73F7EA0C8C1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6D732AB-89F8-47E4-923C-E9866AE5E48E}"/>
              </a:ext>
            </a:extLst>
          </p:cNvPr>
          <p:cNvSpPr>
            <a:spLocks noGrp="1"/>
          </p:cNvSpPr>
          <p:nvPr>
            <p:ph type="sldNum" sz="quarter" idx="12"/>
          </p:nvPr>
        </p:nvSpPr>
        <p:spPr/>
        <p:txBody>
          <a:bodyPr/>
          <a:lstStyle/>
          <a:p>
            <a:fld id="{2856D3C5-14C5-4F6E-AD67-D464CC780373}" type="slidenum">
              <a:rPr lang="en-IN" smtClean="0"/>
              <a:t>‹#›</a:t>
            </a:fld>
            <a:endParaRPr lang="en-IN"/>
          </a:p>
        </p:txBody>
      </p:sp>
    </p:spTree>
    <p:extLst>
      <p:ext uri="{BB962C8B-B14F-4D97-AF65-F5344CB8AC3E}">
        <p14:creationId xmlns:p14="http://schemas.microsoft.com/office/powerpoint/2010/main" val="24909928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45353-27DC-4509-9755-8F97119EF501}"/>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EF5DDE13-F93B-4D01-9C9F-D2AD740E930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2AC5E585-106B-4836-8221-CAD7A9B7D48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9A6F5450-1656-4F8E-94E8-4DA1F91A51F8}"/>
              </a:ext>
            </a:extLst>
          </p:cNvPr>
          <p:cNvSpPr>
            <a:spLocks noGrp="1"/>
          </p:cNvSpPr>
          <p:nvPr>
            <p:ph type="dt" sz="half" idx="10"/>
          </p:nvPr>
        </p:nvSpPr>
        <p:spPr/>
        <p:txBody>
          <a:bodyPr/>
          <a:lstStyle/>
          <a:p>
            <a:fld id="{C6E45F28-9EBD-448B-BF82-C4B7DE1D41B8}" type="datetimeFigureOut">
              <a:rPr lang="en-IN" smtClean="0"/>
              <a:t>23-05-2020</a:t>
            </a:fld>
            <a:endParaRPr lang="en-IN"/>
          </a:p>
        </p:txBody>
      </p:sp>
      <p:sp>
        <p:nvSpPr>
          <p:cNvPr id="6" name="Footer Placeholder 5">
            <a:extLst>
              <a:ext uri="{FF2B5EF4-FFF2-40B4-BE49-F238E27FC236}">
                <a16:creationId xmlns:a16="http://schemas.microsoft.com/office/drawing/2014/main" id="{FB887756-3150-4B08-B8B3-61B38CBF87A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25E5C0CA-4C6F-4232-8FB2-831A884BB068}"/>
              </a:ext>
            </a:extLst>
          </p:cNvPr>
          <p:cNvSpPr>
            <a:spLocks noGrp="1"/>
          </p:cNvSpPr>
          <p:nvPr>
            <p:ph type="sldNum" sz="quarter" idx="12"/>
          </p:nvPr>
        </p:nvSpPr>
        <p:spPr/>
        <p:txBody>
          <a:bodyPr/>
          <a:lstStyle/>
          <a:p>
            <a:fld id="{2856D3C5-14C5-4F6E-AD67-D464CC780373}" type="slidenum">
              <a:rPr lang="en-IN" smtClean="0"/>
              <a:t>‹#›</a:t>
            </a:fld>
            <a:endParaRPr lang="en-IN"/>
          </a:p>
        </p:txBody>
      </p:sp>
    </p:spTree>
    <p:extLst>
      <p:ext uri="{BB962C8B-B14F-4D97-AF65-F5344CB8AC3E}">
        <p14:creationId xmlns:p14="http://schemas.microsoft.com/office/powerpoint/2010/main" val="5440539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04C92C-BBD8-412E-B2D6-764670A0ED31}"/>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E26C3ED-A782-4B0F-9F3D-2A0B2E46B7B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F9D2B6A-812F-49F8-AB3F-7B20273C3AA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5B4508AE-5EA9-490B-BC62-E5C938EC467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663F44A-6E73-42D1-ADE1-FEFD7BAD8E7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67167AED-9DF1-4C73-AA6C-8673855D2E43}"/>
              </a:ext>
            </a:extLst>
          </p:cNvPr>
          <p:cNvSpPr>
            <a:spLocks noGrp="1"/>
          </p:cNvSpPr>
          <p:nvPr>
            <p:ph type="dt" sz="half" idx="10"/>
          </p:nvPr>
        </p:nvSpPr>
        <p:spPr/>
        <p:txBody>
          <a:bodyPr/>
          <a:lstStyle/>
          <a:p>
            <a:fld id="{C6E45F28-9EBD-448B-BF82-C4B7DE1D41B8}" type="datetimeFigureOut">
              <a:rPr lang="en-IN" smtClean="0"/>
              <a:t>23-05-2020</a:t>
            </a:fld>
            <a:endParaRPr lang="en-IN"/>
          </a:p>
        </p:txBody>
      </p:sp>
      <p:sp>
        <p:nvSpPr>
          <p:cNvPr id="8" name="Footer Placeholder 7">
            <a:extLst>
              <a:ext uri="{FF2B5EF4-FFF2-40B4-BE49-F238E27FC236}">
                <a16:creationId xmlns:a16="http://schemas.microsoft.com/office/drawing/2014/main" id="{6F0509B8-D775-401E-A2C1-C3FBD6A96EFF}"/>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AB9142E6-F005-457B-BE6B-E1A89EABD4CA}"/>
              </a:ext>
            </a:extLst>
          </p:cNvPr>
          <p:cNvSpPr>
            <a:spLocks noGrp="1"/>
          </p:cNvSpPr>
          <p:nvPr>
            <p:ph type="sldNum" sz="quarter" idx="12"/>
          </p:nvPr>
        </p:nvSpPr>
        <p:spPr/>
        <p:txBody>
          <a:bodyPr/>
          <a:lstStyle/>
          <a:p>
            <a:fld id="{2856D3C5-14C5-4F6E-AD67-D464CC780373}" type="slidenum">
              <a:rPr lang="en-IN" smtClean="0"/>
              <a:t>‹#›</a:t>
            </a:fld>
            <a:endParaRPr lang="en-IN"/>
          </a:p>
        </p:txBody>
      </p:sp>
    </p:spTree>
    <p:extLst>
      <p:ext uri="{BB962C8B-B14F-4D97-AF65-F5344CB8AC3E}">
        <p14:creationId xmlns:p14="http://schemas.microsoft.com/office/powerpoint/2010/main" val="19170041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412FD7-FB89-40D2-A63F-1423E6E1F39F}"/>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74EE8A5B-2444-4CC1-925D-3ED20EA5A23E}"/>
              </a:ext>
            </a:extLst>
          </p:cNvPr>
          <p:cNvSpPr>
            <a:spLocks noGrp="1"/>
          </p:cNvSpPr>
          <p:nvPr>
            <p:ph type="dt" sz="half" idx="10"/>
          </p:nvPr>
        </p:nvSpPr>
        <p:spPr/>
        <p:txBody>
          <a:bodyPr/>
          <a:lstStyle/>
          <a:p>
            <a:fld id="{C6E45F28-9EBD-448B-BF82-C4B7DE1D41B8}" type="datetimeFigureOut">
              <a:rPr lang="en-IN" smtClean="0"/>
              <a:t>23-05-2020</a:t>
            </a:fld>
            <a:endParaRPr lang="en-IN"/>
          </a:p>
        </p:txBody>
      </p:sp>
      <p:sp>
        <p:nvSpPr>
          <p:cNvPr id="4" name="Footer Placeholder 3">
            <a:extLst>
              <a:ext uri="{FF2B5EF4-FFF2-40B4-BE49-F238E27FC236}">
                <a16:creationId xmlns:a16="http://schemas.microsoft.com/office/drawing/2014/main" id="{067D858F-4C1A-4FA1-ABD7-670788C1D0B2}"/>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E50EF8ED-AEE3-4F45-B26D-09A367DA3535}"/>
              </a:ext>
            </a:extLst>
          </p:cNvPr>
          <p:cNvSpPr>
            <a:spLocks noGrp="1"/>
          </p:cNvSpPr>
          <p:nvPr>
            <p:ph type="sldNum" sz="quarter" idx="12"/>
          </p:nvPr>
        </p:nvSpPr>
        <p:spPr/>
        <p:txBody>
          <a:bodyPr/>
          <a:lstStyle/>
          <a:p>
            <a:fld id="{2856D3C5-14C5-4F6E-AD67-D464CC780373}" type="slidenum">
              <a:rPr lang="en-IN" smtClean="0"/>
              <a:t>‹#›</a:t>
            </a:fld>
            <a:endParaRPr lang="en-IN"/>
          </a:p>
        </p:txBody>
      </p:sp>
    </p:spTree>
    <p:extLst>
      <p:ext uri="{BB962C8B-B14F-4D97-AF65-F5344CB8AC3E}">
        <p14:creationId xmlns:p14="http://schemas.microsoft.com/office/powerpoint/2010/main" val="15535907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DD7E9C2-F8F9-4F3A-8EE2-60FC12D32B2C}"/>
              </a:ext>
            </a:extLst>
          </p:cNvPr>
          <p:cNvSpPr>
            <a:spLocks noGrp="1"/>
          </p:cNvSpPr>
          <p:nvPr>
            <p:ph type="dt" sz="half" idx="10"/>
          </p:nvPr>
        </p:nvSpPr>
        <p:spPr/>
        <p:txBody>
          <a:bodyPr/>
          <a:lstStyle/>
          <a:p>
            <a:fld id="{C6E45F28-9EBD-448B-BF82-C4B7DE1D41B8}" type="datetimeFigureOut">
              <a:rPr lang="en-IN" smtClean="0"/>
              <a:t>23-05-2020</a:t>
            </a:fld>
            <a:endParaRPr lang="en-IN"/>
          </a:p>
        </p:txBody>
      </p:sp>
      <p:sp>
        <p:nvSpPr>
          <p:cNvPr id="3" name="Footer Placeholder 2">
            <a:extLst>
              <a:ext uri="{FF2B5EF4-FFF2-40B4-BE49-F238E27FC236}">
                <a16:creationId xmlns:a16="http://schemas.microsoft.com/office/drawing/2014/main" id="{D2C163B9-59CB-43FF-AEE2-78A992142E76}"/>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94ACD382-E5E6-4268-B3C3-968487E0FB57}"/>
              </a:ext>
            </a:extLst>
          </p:cNvPr>
          <p:cNvSpPr>
            <a:spLocks noGrp="1"/>
          </p:cNvSpPr>
          <p:nvPr>
            <p:ph type="sldNum" sz="quarter" idx="12"/>
          </p:nvPr>
        </p:nvSpPr>
        <p:spPr/>
        <p:txBody>
          <a:bodyPr/>
          <a:lstStyle/>
          <a:p>
            <a:fld id="{2856D3C5-14C5-4F6E-AD67-D464CC780373}" type="slidenum">
              <a:rPr lang="en-IN" smtClean="0"/>
              <a:t>‹#›</a:t>
            </a:fld>
            <a:endParaRPr lang="en-IN"/>
          </a:p>
        </p:txBody>
      </p:sp>
    </p:spTree>
    <p:extLst>
      <p:ext uri="{BB962C8B-B14F-4D97-AF65-F5344CB8AC3E}">
        <p14:creationId xmlns:p14="http://schemas.microsoft.com/office/powerpoint/2010/main" val="10363592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C84FD7-FB80-4509-8A39-A99A0ECCCEB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96A5B8F-62C2-4288-B224-7BCAAF7A345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A6BDFF76-A0DB-4386-95C6-78897EA4CDE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F1B6D74-9E55-44BB-BE22-537729462756}"/>
              </a:ext>
            </a:extLst>
          </p:cNvPr>
          <p:cNvSpPr>
            <a:spLocks noGrp="1"/>
          </p:cNvSpPr>
          <p:nvPr>
            <p:ph type="dt" sz="half" idx="10"/>
          </p:nvPr>
        </p:nvSpPr>
        <p:spPr/>
        <p:txBody>
          <a:bodyPr/>
          <a:lstStyle/>
          <a:p>
            <a:fld id="{C6E45F28-9EBD-448B-BF82-C4B7DE1D41B8}" type="datetimeFigureOut">
              <a:rPr lang="en-IN" smtClean="0"/>
              <a:t>23-05-2020</a:t>
            </a:fld>
            <a:endParaRPr lang="en-IN"/>
          </a:p>
        </p:txBody>
      </p:sp>
      <p:sp>
        <p:nvSpPr>
          <p:cNvPr id="6" name="Footer Placeholder 5">
            <a:extLst>
              <a:ext uri="{FF2B5EF4-FFF2-40B4-BE49-F238E27FC236}">
                <a16:creationId xmlns:a16="http://schemas.microsoft.com/office/drawing/2014/main" id="{5324BC3A-E20C-4EC7-B736-A78178C1E457}"/>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A106D61-1337-408D-8818-E86C943492E3}"/>
              </a:ext>
            </a:extLst>
          </p:cNvPr>
          <p:cNvSpPr>
            <a:spLocks noGrp="1"/>
          </p:cNvSpPr>
          <p:nvPr>
            <p:ph type="sldNum" sz="quarter" idx="12"/>
          </p:nvPr>
        </p:nvSpPr>
        <p:spPr/>
        <p:txBody>
          <a:bodyPr/>
          <a:lstStyle/>
          <a:p>
            <a:fld id="{2856D3C5-14C5-4F6E-AD67-D464CC780373}" type="slidenum">
              <a:rPr lang="en-IN" smtClean="0"/>
              <a:t>‹#›</a:t>
            </a:fld>
            <a:endParaRPr lang="en-IN"/>
          </a:p>
        </p:txBody>
      </p:sp>
    </p:spTree>
    <p:extLst>
      <p:ext uri="{BB962C8B-B14F-4D97-AF65-F5344CB8AC3E}">
        <p14:creationId xmlns:p14="http://schemas.microsoft.com/office/powerpoint/2010/main" val="19347850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C9CCD4-55B2-438E-8667-A9AE0C6790B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DCC8B918-EDBB-4CA1-B48A-98038EF2E54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D63548E5-2237-4C2C-83DE-E07A3835DDA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BA7A076-44E5-465C-8392-2E627125BE6A}"/>
              </a:ext>
            </a:extLst>
          </p:cNvPr>
          <p:cNvSpPr>
            <a:spLocks noGrp="1"/>
          </p:cNvSpPr>
          <p:nvPr>
            <p:ph type="dt" sz="half" idx="10"/>
          </p:nvPr>
        </p:nvSpPr>
        <p:spPr/>
        <p:txBody>
          <a:bodyPr/>
          <a:lstStyle/>
          <a:p>
            <a:fld id="{C6E45F28-9EBD-448B-BF82-C4B7DE1D41B8}" type="datetimeFigureOut">
              <a:rPr lang="en-IN" smtClean="0"/>
              <a:t>23-05-2020</a:t>
            </a:fld>
            <a:endParaRPr lang="en-IN"/>
          </a:p>
        </p:txBody>
      </p:sp>
      <p:sp>
        <p:nvSpPr>
          <p:cNvPr id="6" name="Footer Placeholder 5">
            <a:extLst>
              <a:ext uri="{FF2B5EF4-FFF2-40B4-BE49-F238E27FC236}">
                <a16:creationId xmlns:a16="http://schemas.microsoft.com/office/drawing/2014/main" id="{59639E3F-58BC-46B6-AC67-E9BEBAD7B8D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C6FF7332-3507-461A-B2B0-0E7D6D459271}"/>
              </a:ext>
            </a:extLst>
          </p:cNvPr>
          <p:cNvSpPr>
            <a:spLocks noGrp="1"/>
          </p:cNvSpPr>
          <p:nvPr>
            <p:ph type="sldNum" sz="quarter" idx="12"/>
          </p:nvPr>
        </p:nvSpPr>
        <p:spPr/>
        <p:txBody>
          <a:bodyPr/>
          <a:lstStyle/>
          <a:p>
            <a:fld id="{2856D3C5-14C5-4F6E-AD67-D464CC780373}" type="slidenum">
              <a:rPr lang="en-IN" smtClean="0"/>
              <a:t>‹#›</a:t>
            </a:fld>
            <a:endParaRPr lang="en-IN"/>
          </a:p>
        </p:txBody>
      </p:sp>
    </p:spTree>
    <p:extLst>
      <p:ext uri="{BB962C8B-B14F-4D97-AF65-F5344CB8AC3E}">
        <p14:creationId xmlns:p14="http://schemas.microsoft.com/office/powerpoint/2010/main" val="22491383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3051566-8608-42A1-B5E2-EC6EA36F9D5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88B4475B-8919-473D-945A-190E0A68152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479CA5E-37D1-477E-8B52-2FC6DB6D22D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6E45F28-9EBD-448B-BF82-C4B7DE1D41B8}" type="datetimeFigureOut">
              <a:rPr lang="en-IN" smtClean="0"/>
              <a:t>23-05-2020</a:t>
            </a:fld>
            <a:endParaRPr lang="en-IN"/>
          </a:p>
        </p:txBody>
      </p:sp>
      <p:sp>
        <p:nvSpPr>
          <p:cNvPr id="5" name="Footer Placeholder 4">
            <a:extLst>
              <a:ext uri="{FF2B5EF4-FFF2-40B4-BE49-F238E27FC236}">
                <a16:creationId xmlns:a16="http://schemas.microsoft.com/office/drawing/2014/main" id="{1476200E-0D23-4E25-8D0D-2D4391E126A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5AB3D380-E4ED-4745-AFDD-F6D0F3BC07F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856D3C5-14C5-4F6E-AD67-D464CC780373}" type="slidenum">
              <a:rPr lang="en-IN" smtClean="0"/>
              <a:t>‹#›</a:t>
            </a:fld>
            <a:endParaRPr lang="en-IN"/>
          </a:p>
        </p:txBody>
      </p:sp>
    </p:spTree>
    <p:extLst>
      <p:ext uri="{BB962C8B-B14F-4D97-AF65-F5344CB8AC3E}">
        <p14:creationId xmlns:p14="http://schemas.microsoft.com/office/powerpoint/2010/main" val="302012690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1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1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1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2.png"/></Relationships>
</file>

<file path=ppt/slides/_rels/slide1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2.png"/></Relationships>
</file>

<file path=ppt/slides/_rels/slide1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42.png"/></Relationships>
</file>

<file path=ppt/slides/_rels/slide17.xml.rels><?xml version="1.0" encoding="UTF-8" standalone="yes"?>
<Relationships xmlns="http://schemas.openxmlformats.org/package/2006/relationships"><Relationship Id="rId3" Type="http://schemas.openxmlformats.org/officeDocument/2006/relationships/image" Target="../media/image51.png"/><Relationship Id="rId7" Type="http://schemas.openxmlformats.org/officeDocument/2006/relationships/image" Target="../media/image54.png"/><Relationship Id="rId2"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53.png"/><Relationship Id="rId4" Type="http://schemas.openxmlformats.org/officeDocument/2006/relationships/image" Target="../media/image52.png"/></Relationships>
</file>

<file path=ppt/slides/_rels/slide18.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55.pn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 Id="rId9" Type="http://schemas.openxmlformats.org/officeDocument/2006/relationships/image" Target="../media/image57.png"/></Relationships>
</file>

<file path=ppt/slides/_rels/slide19.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59.png"/><Relationship Id="rId7" Type="http://schemas.openxmlformats.org/officeDocument/2006/relationships/image" Target="../media/image62.png"/><Relationship Id="rId2" Type="http://schemas.openxmlformats.org/officeDocument/2006/relationships/image" Target="../media/image58.png"/><Relationship Id="rId1" Type="http://schemas.openxmlformats.org/officeDocument/2006/relationships/slideLayout" Target="../slideLayouts/slideLayout2.xml"/><Relationship Id="rId6" Type="http://schemas.openxmlformats.org/officeDocument/2006/relationships/image" Target="../media/image37.png"/><Relationship Id="rId11" Type="http://schemas.openxmlformats.org/officeDocument/2006/relationships/image" Target="../media/image65.png"/><Relationship Id="rId5" Type="http://schemas.openxmlformats.org/officeDocument/2006/relationships/image" Target="../media/image61.png"/><Relationship Id="rId10" Type="http://schemas.openxmlformats.org/officeDocument/2006/relationships/image" Target="../media/image42.png"/><Relationship Id="rId4" Type="http://schemas.openxmlformats.org/officeDocument/2006/relationships/image" Target="../media/image60.png"/><Relationship Id="rId9" Type="http://schemas.openxmlformats.org/officeDocument/2006/relationships/image" Target="../media/image6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68.png"/><Relationship Id="rId13" Type="http://schemas.openxmlformats.org/officeDocument/2006/relationships/image" Target="../media/image73.png"/><Relationship Id="rId3" Type="http://schemas.openxmlformats.org/officeDocument/2006/relationships/image" Target="../media/image66.png"/><Relationship Id="rId7" Type="http://schemas.openxmlformats.org/officeDocument/2006/relationships/image" Target="../media/image55.png"/><Relationship Id="rId12" Type="http://schemas.openxmlformats.org/officeDocument/2006/relationships/image" Target="../media/image72.png"/><Relationship Id="rId2" Type="http://schemas.openxmlformats.org/officeDocument/2006/relationships/image" Target="../media/image58.png"/><Relationship Id="rId1" Type="http://schemas.openxmlformats.org/officeDocument/2006/relationships/slideLayout" Target="../slideLayouts/slideLayout2.xml"/><Relationship Id="rId6" Type="http://schemas.openxmlformats.org/officeDocument/2006/relationships/image" Target="../media/image67.png"/><Relationship Id="rId11" Type="http://schemas.openxmlformats.org/officeDocument/2006/relationships/image" Target="../media/image71.png"/><Relationship Id="rId5" Type="http://schemas.openxmlformats.org/officeDocument/2006/relationships/image" Target="../media/image24.png"/><Relationship Id="rId10" Type="http://schemas.openxmlformats.org/officeDocument/2006/relationships/image" Target="../media/image70.png"/><Relationship Id="rId4" Type="http://schemas.openxmlformats.org/officeDocument/2006/relationships/image" Target="../media/image42.png"/><Relationship Id="rId9" Type="http://schemas.openxmlformats.org/officeDocument/2006/relationships/image" Target="../media/image69.png"/><Relationship Id="rId14" Type="http://schemas.openxmlformats.org/officeDocument/2006/relationships/image" Target="../media/image7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77.png"/><Relationship Id="rId1" Type="http://schemas.openxmlformats.org/officeDocument/2006/relationships/slideLayout" Target="../slideLayouts/slideLayout2.xml"/><Relationship Id="rId5" Type="http://schemas.openxmlformats.org/officeDocument/2006/relationships/image" Target="../media/image79.png"/><Relationship Id="rId4" Type="http://schemas.openxmlformats.org/officeDocument/2006/relationships/image" Target="../media/image78.png"/></Relationships>
</file>

<file path=ppt/slides/_rels/slide2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80.png"/><Relationship Id="rId1" Type="http://schemas.openxmlformats.org/officeDocument/2006/relationships/slideLayout" Target="../slideLayouts/slideLayout2.xml"/><Relationship Id="rId5" Type="http://schemas.openxmlformats.org/officeDocument/2006/relationships/image" Target="../media/image82.png"/><Relationship Id="rId4" Type="http://schemas.openxmlformats.org/officeDocument/2006/relationships/image" Target="../media/image8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6.jp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jpeg"/></Relationships>
</file>

<file path=ppt/slides/_rels/slide8.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 Id="rId9"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8.png"/><Relationship Id="rId4"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8C5F58-71FF-4C2B-8A15-52B207CA1112}"/>
              </a:ext>
            </a:extLst>
          </p:cNvPr>
          <p:cNvSpPr>
            <a:spLocks noGrp="1"/>
          </p:cNvSpPr>
          <p:nvPr>
            <p:ph type="ctrTitle"/>
          </p:nvPr>
        </p:nvSpPr>
        <p:spPr>
          <a:xfrm>
            <a:off x="676275" y="428626"/>
            <a:ext cx="10839450" cy="2466974"/>
          </a:xfrm>
        </p:spPr>
        <p:txBody>
          <a:bodyPr>
            <a:normAutofit/>
            <a:scene3d>
              <a:camera prst="orthographicFront"/>
              <a:lightRig rig="harsh" dir="t"/>
            </a:scene3d>
            <a:sp3d extrusionH="57150" prstMaterial="matte">
              <a:bevelT w="63500" h="12700" prst="angle"/>
              <a:contourClr>
                <a:schemeClr val="bg1">
                  <a:lumMod val="65000"/>
                </a:schemeClr>
              </a:contourClr>
            </a:sp3d>
          </a:bodyPr>
          <a:lstStyle/>
          <a:p>
            <a:r>
              <a:rPr lang="en-US" u="sng" dirty="0">
                <a:ln/>
                <a:solidFill>
                  <a:schemeClr val="accent2">
                    <a:lumMod val="75000"/>
                  </a:schemeClr>
                </a:solidFill>
                <a:latin typeface="Georgia" panose="02040502050405020303" pitchFamily="18" charset="0"/>
              </a:rPr>
              <a:t>HOSPITAL MANAGEMENT SYSTEM</a:t>
            </a:r>
            <a:endParaRPr lang="en-IN" u="sng" dirty="0">
              <a:ln/>
              <a:solidFill>
                <a:schemeClr val="accent2">
                  <a:lumMod val="75000"/>
                </a:schemeClr>
              </a:solidFill>
              <a:latin typeface="Georgia" panose="02040502050405020303" pitchFamily="18" charset="0"/>
            </a:endParaRPr>
          </a:p>
        </p:txBody>
      </p:sp>
      <p:sp>
        <p:nvSpPr>
          <p:cNvPr id="3" name="Subtitle 2">
            <a:extLst>
              <a:ext uri="{FF2B5EF4-FFF2-40B4-BE49-F238E27FC236}">
                <a16:creationId xmlns:a16="http://schemas.microsoft.com/office/drawing/2014/main" id="{60F179EF-E175-4930-B369-919123C258D2}"/>
              </a:ext>
            </a:extLst>
          </p:cNvPr>
          <p:cNvSpPr>
            <a:spLocks noGrp="1"/>
          </p:cNvSpPr>
          <p:nvPr>
            <p:ph type="subTitle" idx="1"/>
          </p:nvPr>
        </p:nvSpPr>
        <p:spPr>
          <a:xfrm>
            <a:off x="1524000" y="3133725"/>
            <a:ext cx="9144000" cy="3047998"/>
          </a:xfrm>
        </p:spPr>
        <p:txBody>
          <a:bodyPr>
            <a:normAutofit fontScale="92500" lnSpcReduction="10000"/>
          </a:bodyPr>
          <a:lstStyle/>
          <a:p>
            <a:endParaRPr lang="en-US" dirty="0"/>
          </a:p>
          <a:p>
            <a:r>
              <a:rPr lang="en-US" sz="3600" dirty="0">
                <a:solidFill>
                  <a:srgbClr val="0070C0"/>
                </a:solidFill>
                <a:latin typeface="Georgia" panose="02040502050405020303" pitchFamily="18" charset="0"/>
              </a:rPr>
              <a:t>MADE BY:</a:t>
            </a:r>
          </a:p>
          <a:p>
            <a:r>
              <a:rPr lang="en-US" sz="3600" dirty="0">
                <a:solidFill>
                  <a:srgbClr val="0070C0"/>
                </a:solidFill>
                <a:latin typeface="Georgia" panose="02040502050405020303" pitchFamily="18" charset="0"/>
              </a:rPr>
              <a:t>Yanvi Soni (18BCP130) - Group Leader</a:t>
            </a:r>
          </a:p>
          <a:p>
            <a:r>
              <a:rPr lang="en-US" sz="3600" dirty="0">
                <a:solidFill>
                  <a:srgbClr val="0070C0"/>
                </a:solidFill>
                <a:latin typeface="Georgia" panose="02040502050405020303" pitchFamily="18" charset="0"/>
              </a:rPr>
              <a:t>Trisha Baldha (18BCP118)</a:t>
            </a:r>
          </a:p>
          <a:p>
            <a:r>
              <a:rPr lang="en-US" sz="3600" dirty="0" err="1">
                <a:solidFill>
                  <a:srgbClr val="0070C0"/>
                </a:solidFill>
                <a:latin typeface="Georgia" panose="02040502050405020303" pitchFamily="18" charset="0"/>
              </a:rPr>
              <a:t>Swara</a:t>
            </a:r>
            <a:r>
              <a:rPr lang="en-US" sz="3600" dirty="0">
                <a:solidFill>
                  <a:srgbClr val="0070C0"/>
                </a:solidFill>
                <a:latin typeface="Georgia" panose="02040502050405020303" pitchFamily="18" charset="0"/>
              </a:rPr>
              <a:t> Jani (18BCP113)</a:t>
            </a:r>
          </a:p>
          <a:p>
            <a:r>
              <a:rPr lang="en-US" sz="3600" dirty="0">
                <a:solidFill>
                  <a:srgbClr val="0070C0"/>
                </a:solidFill>
                <a:latin typeface="Georgia" panose="02040502050405020303" pitchFamily="18" charset="0"/>
              </a:rPr>
              <a:t>CE-18</a:t>
            </a:r>
            <a:endParaRPr lang="en-IN" sz="3600" dirty="0">
              <a:solidFill>
                <a:srgbClr val="0070C0"/>
              </a:solidFill>
              <a:latin typeface="Georgia" panose="02040502050405020303" pitchFamily="18" charset="0"/>
            </a:endParaRPr>
          </a:p>
        </p:txBody>
      </p:sp>
      <p:pic>
        <p:nvPicPr>
          <p:cNvPr id="5" name="Graphic 4" descr="Doctor">
            <a:extLst>
              <a:ext uri="{FF2B5EF4-FFF2-40B4-BE49-F238E27FC236}">
                <a16:creationId xmlns:a16="http://schemas.microsoft.com/office/drawing/2014/main" id="{AFB51EFA-B301-4972-935F-7BD9A3E8C8B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91200" y="6076950"/>
            <a:ext cx="914400" cy="914400"/>
          </a:xfrm>
          <a:prstGeom prst="rect">
            <a:avLst/>
          </a:prstGeom>
        </p:spPr>
      </p:pic>
    </p:spTree>
    <p:extLst>
      <p:ext uri="{BB962C8B-B14F-4D97-AF65-F5344CB8AC3E}">
        <p14:creationId xmlns:p14="http://schemas.microsoft.com/office/powerpoint/2010/main" val="31933029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F760EA-46EB-46F1-9CA7-885003C6D609}"/>
              </a:ext>
            </a:extLst>
          </p:cNvPr>
          <p:cNvSpPr>
            <a:spLocks noGrp="1"/>
          </p:cNvSpPr>
          <p:nvPr>
            <p:ph type="title"/>
          </p:nvPr>
        </p:nvSpPr>
        <p:spPr/>
        <p:txBody>
          <a:bodyPr>
            <a:scene3d>
              <a:camera prst="orthographicFront"/>
              <a:lightRig rig="soft" dir="t">
                <a:rot lat="0" lon="0" rev="15600000"/>
              </a:lightRig>
            </a:scene3d>
            <a:sp3d extrusionH="57150" prstMaterial="softEdge">
              <a:bevelT w="25400" h="38100"/>
            </a:sp3d>
          </a:bodyPr>
          <a:lstStyle/>
          <a:p>
            <a:pPr algn="ctr"/>
            <a:r>
              <a:rPr lang="en-IN" b="1" dirty="0">
                <a:ln/>
                <a:solidFill>
                  <a:schemeClr val="accent1">
                    <a:lumMod val="75000"/>
                  </a:schemeClr>
                </a:solidFill>
                <a:latin typeface="Bahnschrift" panose="020B0502040204020203" pitchFamily="34" charset="0"/>
              </a:rPr>
              <a:t>DOCTORS FRAME</a:t>
            </a:r>
          </a:p>
        </p:txBody>
      </p:sp>
      <p:pic>
        <p:nvPicPr>
          <p:cNvPr id="4" name="Content Placeholder 3">
            <a:extLst>
              <a:ext uri="{FF2B5EF4-FFF2-40B4-BE49-F238E27FC236}">
                <a16:creationId xmlns:a16="http://schemas.microsoft.com/office/drawing/2014/main" id="{13FD817D-2DCC-4328-9646-CA362526605C}"/>
              </a:ext>
            </a:extLst>
          </p:cNvPr>
          <p:cNvPicPr>
            <a:picLocks noGrp="1" noChangeAspect="1"/>
          </p:cNvPicPr>
          <p:nvPr>
            <p:ph idx="1"/>
          </p:nvPr>
        </p:nvPicPr>
        <p:blipFill rotWithShape="1">
          <a:blip r:embed="rId2"/>
          <a:srcRect r="42624" b="44765"/>
          <a:stretch/>
        </p:blipFill>
        <p:spPr>
          <a:xfrm>
            <a:off x="173549" y="1409739"/>
            <a:ext cx="2828933" cy="2081136"/>
          </a:xfrm>
          <a:prstGeom prst="rect">
            <a:avLst/>
          </a:prstGeom>
          <a:ln>
            <a:solidFill>
              <a:schemeClr val="accent1">
                <a:lumMod val="50000"/>
              </a:schemeClr>
            </a:solidFill>
          </a:ln>
        </p:spPr>
      </p:pic>
      <p:pic>
        <p:nvPicPr>
          <p:cNvPr id="7" name="Picture 6">
            <a:extLst>
              <a:ext uri="{FF2B5EF4-FFF2-40B4-BE49-F238E27FC236}">
                <a16:creationId xmlns:a16="http://schemas.microsoft.com/office/drawing/2014/main" id="{B74AB731-CE09-4D08-BA2D-50A7E4EAE1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13224" y="2828487"/>
            <a:ext cx="4000772" cy="3098282"/>
          </a:xfrm>
          <a:prstGeom prst="rect">
            <a:avLst/>
          </a:prstGeom>
          <a:ln>
            <a:solidFill>
              <a:schemeClr val="tx1"/>
            </a:solidFill>
          </a:ln>
        </p:spPr>
      </p:pic>
      <p:sp>
        <p:nvSpPr>
          <p:cNvPr id="10" name="Arrow: Right 9">
            <a:extLst>
              <a:ext uri="{FF2B5EF4-FFF2-40B4-BE49-F238E27FC236}">
                <a16:creationId xmlns:a16="http://schemas.microsoft.com/office/drawing/2014/main" id="{C8AA8161-F742-4C46-BB83-8C030BF3FFD7}"/>
              </a:ext>
            </a:extLst>
          </p:cNvPr>
          <p:cNvSpPr/>
          <p:nvPr/>
        </p:nvSpPr>
        <p:spPr>
          <a:xfrm>
            <a:off x="2772566" y="3055771"/>
            <a:ext cx="752475" cy="373229"/>
          </a:xfrm>
          <a:prstGeom prst="rightArrow">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w="0"/>
              <a:solidFill>
                <a:schemeClr val="accent1"/>
              </a:solidFill>
              <a:effectLst>
                <a:glow rad="63500">
                  <a:schemeClr val="accent1">
                    <a:satMod val="175000"/>
                    <a:alpha val="40000"/>
                  </a:schemeClr>
                </a:glow>
                <a:outerShdw blurRad="38100" dist="25400" dir="5400000" algn="ctr" rotWithShape="0">
                  <a:srgbClr val="6E747A">
                    <a:alpha val="43000"/>
                  </a:srgbClr>
                </a:outerShdw>
              </a:effectLst>
            </a:endParaRPr>
          </a:p>
        </p:txBody>
      </p:sp>
      <p:sp>
        <p:nvSpPr>
          <p:cNvPr id="12" name="Arrow: Right 11">
            <a:extLst>
              <a:ext uri="{FF2B5EF4-FFF2-40B4-BE49-F238E27FC236}">
                <a16:creationId xmlns:a16="http://schemas.microsoft.com/office/drawing/2014/main" id="{CC8D7BE5-E820-4C55-BAC4-DD2DF44E5411}"/>
              </a:ext>
            </a:extLst>
          </p:cNvPr>
          <p:cNvSpPr/>
          <p:nvPr/>
        </p:nvSpPr>
        <p:spPr>
          <a:xfrm>
            <a:off x="7003256" y="5740154"/>
            <a:ext cx="752475" cy="373229"/>
          </a:xfrm>
          <a:prstGeom prst="rightArrow">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w="0"/>
              <a:solidFill>
                <a:schemeClr val="accent1"/>
              </a:solidFill>
              <a:effectLst>
                <a:glow rad="63500">
                  <a:schemeClr val="accent1">
                    <a:satMod val="175000"/>
                    <a:alpha val="40000"/>
                  </a:schemeClr>
                </a:glow>
                <a:outerShdw blurRad="38100" dist="25400" dir="5400000" algn="ctr" rotWithShape="0">
                  <a:srgbClr val="6E747A">
                    <a:alpha val="43000"/>
                  </a:srgbClr>
                </a:outerShdw>
              </a:effectLst>
            </a:endParaRPr>
          </a:p>
        </p:txBody>
      </p:sp>
      <p:sp>
        <p:nvSpPr>
          <p:cNvPr id="15" name="TextBox 14">
            <a:extLst>
              <a:ext uri="{FF2B5EF4-FFF2-40B4-BE49-F238E27FC236}">
                <a16:creationId xmlns:a16="http://schemas.microsoft.com/office/drawing/2014/main" id="{F030ED3A-4C1D-4C43-BC0C-854178C93734}"/>
              </a:ext>
            </a:extLst>
          </p:cNvPr>
          <p:cNvSpPr txBox="1"/>
          <p:nvPr/>
        </p:nvSpPr>
        <p:spPr>
          <a:xfrm>
            <a:off x="7286626" y="4276725"/>
            <a:ext cx="1166146" cy="1754326"/>
          </a:xfrm>
          <a:prstGeom prst="rect">
            <a:avLst/>
          </a:prstGeom>
          <a:noFill/>
        </p:spPr>
        <p:txBody>
          <a:bodyPr wrap="square" rtlCol="0">
            <a:spAutoFit/>
          </a:bodyPr>
          <a:lstStyle/>
          <a:p>
            <a:r>
              <a:rPr lang="en-US" dirty="0">
                <a:solidFill>
                  <a:srgbClr val="0070C0"/>
                </a:solidFill>
                <a:latin typeface="Georgia" panose="02040502050405020303" pitchFamily="18" charset="0"/>
              </a:rPr>
              <a:t>Back button leads to Home Page </a:t>
            </a:r>
          </a:p>
          <a:p>
            <a:endParaRPr lang="en-IN" dirty="0"/>
          </a:p>
        </p:txBody>
      </p:sp>
      <p:grpSp>
        <p:nvGrpSpPr>
          <p:cNvPr id="16" name="Group 15">
            <a:extLst>
              <a:ext uri="{FF2B5EF4-FFF2-40B4-BE49-F238E27FC236}">
                <a16:creationId xmlns:a16="http://schemas.microsoft.com/office/drawing/2014/main" id="{EBAE7ECA-3ED4-4208-BBCF-D15A061C6BD7}"/>
              </a:ext>
            </a:extLst>
          </p:cNvPr>
          <p:cNvGrpSpPr/>
          <p:nvPr/>
        </p:nvGrpSpPr>
        <p:grpSpPr>
          <a:xfrm>
            <a:off x="8452771" y="1561327"/>
            <a:ext cx="2901029" cy="704307"/>
            <a:chOff x="906787" y="914596"/>
            <a:chExt cx="2901029" cy="704307"/>
          </a:xfrm>
        </p:grpSpPr>
        <p:sp>
          <p:nvSpPr>
            <p:cNvPr id="17" name="Arrow: Pentagon 16">
              <a:extLst>
                <a:ext uri="{FF2B5EF4-FFF2-40B4-BE49-F238E27FC236}">
                  <a16:creationId xmlns:a16="http://schemas.microsoft.com/office/drawing/2014/main" id="{85CBBFC1-CADA-4F88-B913-1BD8FAFED398}"/>
                </a:ext>
              </a:extLst>
            </p:cNvPr>
            <p:cNvSpPr/>
            <p:nvPr/>
          </p:nvSpPr>
          <p:spPr>
            <a:xfrm rot="10800000">
              <a:off x="906787" y="914596"/>
              <a:ext cx="2901029" cy="704307"/>
            </a:xfrm>
            <a:prstGeom prst="homePlate">
              <a:avLst/>
            </a:prstGeom>
          </p:spPr>
          <p:style>
            <a:lnRef idx="0">
              <a:schemeClr val="lt1">
                <a:hueOff val="0"/>
                <a:satOff val="0"/>
                <a:lumOff val="0"/>
                <a:alphaOff val="0"/>
              </a:schemeClr>
            </a:lnRef>
            <a:fillRef idx="3">
              <a:schemeClr val="accent1">
                <a:alpha val="90000"/>
                <a:hueOff val="0"/>
                <a:satOff val="0"/>
                <a:lumOff val="0"/>
                <a:alphaOff val="-13333"/>
              </a:schemeClr>
            </a:fillRef>
            <a:effectRef idx="3">
              <a:schemeClr val="accent1">
                <a:alpha val="90000"/>
                <a:hueOff val="0"/>
                <a:satOff val="0"/>
                <a:lumOff val="0"/>
                <a:alphaOff val="-13333"/>
              </a:schemeClr>
            </a:effectRef>
            <a:fontRef idx="minor">
              <a:schemeClr val="lt1"/>
            </a:fontRef>
          </p:style>
        </p:sp>
        <p:sp>
          <p:nvSpPr>
            <p:cNvPr id="18" name="Arrow: Pentagon 4">
              <a:extLst>
                <a:ext uri="{FF2B5EF4-FFF2-40B4-BE49-F238E27FC236}">
                  <a16:creationId xmlns:a16="http://schemas.microsoft.com/office/drawing/2014/main" id="{8CC0085B-BD90-47CB-804A-8CDE84FA7333}"/>
                </a:ext>
              </a:extLst>
            </p:cNvPr>
            <p:cNvSpPr txBox="1"/>
            <p:nvPr/>
          </p:nvSpPr>
          <p:spPr>
            <a:xfrm>
              <a:off x="1082864" y="914596"/>
              <a:ext cx="2724952" cy="70430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10580" tIns="95250" rIns="177800" bIns="95250" numCol="1" spcCol="1270" anchor="ctr" anchorCtr="0">
              <a:noAutofit/>
            </a:bodyPr>
            <a:lstStyle/>
            <a:p>
              <a:pPr marL="0" lvl="0" indent="0" algn="ctr" defTabSz="1111250">
                <a:lnSpc>
                  <a:spcPct val="90000"/>
                </a:lnSpc>
                <a:spcBef>
                  <a:spcPct val="0"/>
                </a:spcBef>
                <a:spcAft>
                  <a:spcPct val="35000"/>
                </a:spcAft>
                <a:buNone/>
              </a:pPr>
              <a:r>
                <a:rPr lang="en-IN" sz="2500" kern="1200" dirty="0"/>
                <a:t>Doctor Details</a:t>
              </a:r>
            </a:p>
          </p:txBody>
        </p:sp>
      </p:grpSp>
      <p:sp>
        <p:nvSpPr>
          <p:cNvPr id="19" name="Oval 18">
            <a:extLst>
              <a:ext uri="{FF2B5EF4-FFF2-40B4-BE49-F238E27FC236}">
                <a16:creationId xmlns:a16="http://schemas.microsoft.com/office/drawing/2014/main" id="{5FB7E767-EC90-4651-B572-BFE6129F675D}"/>
              </a:ext>
            </a:extLst>
          </p:cNvPr>
          <p:cNvSpPr/>
          <p:nvPr/>
        </p:nvSpPr>
        <p:spPr>
          <a:xfrm>
            <a:off x="8012579" y="1596607"/>
            <a:ext cx="704307" cy="704307"/>
          </a:xfrm>
          <a:prstGeom prst="ellipse">
            <a:avLst/>
          </a:prstGeom>
          <a:blipFill>
            <a:blip r:embed="rId4">
              <a:extLst>
                <a:ext uri="{28A0092B-C50C-407E-A947-70E740481C1C}">
                  <a14:useLocalDpi xmlns:a14="http://schemas.microsoft.com/office/drawing/2010/main" val="0"/>
                </a:ext>
              </a:extLst>
            </a:blip>
            <a:srcRect/>
            <a:stretch>
              <a:fillRect/>
            </a:stretch>
          </a:blipFill>
        </p:spPr>
        <p:style>
          <a:lnRef idx="0">
            <a:schemeClr val="lt1">
              <a:hueOff val="0"/>
              <a:satOff val="0"/>
              <a:lumOff val="0"/>
              <a:alphaOff val="0"/>
            </a:schemeClr>
          </a:lnRef>
          <a:fillRef idx="1">
            <a:scrgbClr r="0" g="0" b="0"/>
          </a:fillRef>
          <a:effectRef idx="3">
            <a:schemeClr val="accent1">
              <a:tint val="50000"/>
              <a:alpha val="90000"/>
              <a:hueOff val="17459"/>
              <a:satOff val="-964"/>
              <a:lumOff val="3722"/>
              <a:alphaOff val="-13333"/>
            </a:schemeClr>
          </a:effectRef>
          <a:fontRef idx="minor">
            <a:schemeClr val="lt1">
              <a:hueOff val="0"/>
              <a:satOff val="0"/>
              <a:lumOff val="0"/>
              <a:alphaOff val="0"/>
            </a:schemeClr>
          </a:fontRef>
        </p:style>
        <p:txBody>
          <a:bodyPr/>
          <a:lstStyle/>
          <a:p>
            <a:endParaRPr lang="en-IN" dirty="0"/>
          </a:p>
        </p:txBody>
      </p:sp>
      <p:sp>
        <p:nvSpPr>
          <p:cNvPr id="23" name="TextBox 22">
            <a:extLst>
              <a:ext uri="{FF2B5EF4-FFF2-40B4-BE49-F238E27FC236}">
                <a16:creationId xmlns:a16="http://schemas.microsoft.com/office/drawing/2014/main" id="{0A7A1F1B-DF13-4B5D-9E48-6353E92B0919}"/>
              </a:ext>
            </a:extLst>
          </p:cNvPr>
          <p:cNvSpPr txBox="1"/>
          <p:nvPr/>
        </p:nvSpPr>
        <p:spPr>
          <a:xfrm>
            <a:off x="8452771" y="2581275"/>
            <a:ext cx="3396329" cy="3970318"/>
          </a:xfrm>
          <a:prstGeom prst="rect">
            <a:avLst/>
          </a:prstGeom>
          <a:noFill/>
        </p:spPr>
        <p:txBody>
          <a:bodyPr wrap="square" rtlCol="0">
            <a:spAutoFit/>
          </a:bodyPr>
          <a:lstStyle/>
          <a:p>
            <a:pPr marL="285750" indent="-285750">
              <a:buFont typeface="Wingdings" panose="05000000000000000000" pitchFamily="2" charset="2"/>
              <a:buChar char="q"/>
            </a:pPr>
            <a:r>
              <a:rPr lang="en-US" dirty="0">
                <a:solidFill>
                  <a:srgbClr val="0070C0"/>
                </a:solidFill>
                <a:latin typeface="Georgia" panose="02040502050405020303" pitchFamily="18" charset="0"/>
              </a:rPr>
              <a:t>In this module, the details of the doctors working in the hospital are displayed.</a:t>
            </a:r>
          </a:p>
          <a:p>
            <a:pPr marL="285750" indent="-285750">
              <a:buFont typeface="Wingdings" panose="05000000000000000000" pitchFamily="2" charset="2"/>
              <a:buChar char="q"/>
            </a:pPr>
            <a:endParaRPr lang="en-US" dirty="0">
              <a:solidFill>
                <a:srgbClr val="0070C0"/>
              </a:solidFill>
              <a:latin typeface="Georgia" panose="02040502050405020303" pitchFamily="18" charset="0"/>
            </a:endParaRPr>
          </a:p>
          <a:p>
            <a:pPr marL="285750" indent="-285750">
              <a:buFont typeface="Wingdings" panose="05000000000000000000" pitchFamily="2" charset="2"/>
              <a:buChar char="q"/>
            </a:pPr>
            <a:r>
              <a:rPr lang="en-US" dirty="0">
                <a:solidFill>
                  <a:srgbClr val="0070C0"/>
                </a:solidFill>
                <a:latin typeface="Georgia" panose="02040502050405020303" pitchFamily="18" charset="0"/>
              </a:rPr>
              <a:t>It gives the information regarding the ID, name, date of birth, gender, timings, qualification and salaries.</a:t>
            </a:r>
          </a:p>
          <a:p>
            <a:pPr marL="285750" indent="-285750">
              <a:buFont typeface="Wingdings" panose="05000000000000000000" pitchFamily="2" charset="2"/>
              <a:buChar char="q"/>
            </a:pPr>
            <a:endParaRPr lang="en-US" dirty="0">
              <a:solidFill>
                <a:srgbClr val="0070C0"/>
              </a:solidFill>
              <a:latin typeface="Georgia" panose="02040502050405020303" pitchFamily="18" charset="0"/>
            </a:endParaRPr>
          </a:p>
          <a:p>
            <a:pPr marL="285750" indent="-285750">
              <a:buFont typeface="Wingdings" panose="05000000000000000000" pitchFamily="2" charset="2"/>
              <a:buChar char="q"/>
            </a:pPr>
            <a:r>
              <a:rPr lang="en-US" dirty="0">
                <a:solidFill>
                  <a:srgbClr val="0070C0"/>
                </a:solidFill>
                <a:latin typeface="Georgia" panose="02040502050405020303" pitchFamily="18" charset="0"/>
              </a:rPr>
              <a:t>The doctors are bifurcated on the basis of their specialties.</a:t>
            </a:r>
          </a:p>
          <a:p>
            <a:endParaRPr lang="en-US" dirty="0">
              <a:solidFill>
                <a:srgbClr val="0070C0"/>
              </a:solidFill>
              <a:latin typeface="Georgia" panose="02040502050405020303" pitchFamily="18" charset="0"/>
            </a:endParaRPr>
          </a:p>
          <a:p>
            <a:pPr marL="285750" indent="-285750">
              <a:buFont typeface="Wingdings" panose="05000000000000000000" pitchFamily="2" charset="2"/>
              <a:buChar char="q"/>
            </a:pPr>
            <a:endParaRPr lang="en-IN" dirty="0"/>
          </a:p>
        </p:txBody>
      </p:sp>
    </p:spTree>
    <p:extLst>
      <p:ext uri="{BB962C8B-B14F-4D97-AF65-F5344CB8AC3E}">
        <p14:creationId xmlns:p14="http://schemas.microsoft.com/office/powerpoint/2010/main" val="40830658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C33286-2763-4B94-A011-D87FD4778B81}"/>
              </a:ext>
            </a:extLst>
          </p:cNvPr>
          <p:cNvSpPr>
            <a:spLocks noGrp="1"/>
          </p:cNvSpPr>
          <p:nvPr>
            <p:ph type="title"/>
          </p:nvPr>
        </p:nvSpPr>
        <p:spPr/>
        <p:txBody>
          <a:bodyPr>
            <a:scene3d>
              <a:camera prst="orthographicFront"/>
              <a:lightRig rig="soft" dir="t">
                <a:rot lat="0" lon="0" rev="15600000"/>
              </a:lightRig>
            </a:scene3d>
            <a:sp3d extrusionH="57150" prstMaterial="softEdge">
              <a:bevelT w="25400" h="38100"/>
            </a:sp3d>
          </a:bodyPr>
          <a:lstStyle/>
          <a:p>
            <a:pPr algn="ctr"/>
            <a:r>
              <a:rPr lang="en-IN" b="1" dirty="0">
                <a:ln/>
                <a:solidFill>
                  <a:schemeClr val="accent1">
                    <a:lumMod val="75000"/>
                  </a:schemeClr>
                </a:solidFill>
                <a:latin typeface="Bahnschrift" panose="020B0502040204020203" pitchFamily="34" charset="0"/>
              </a:rPr>
              <a:t>DOCTORS FRAME</a:t>
            </a:r>
          </a:p>
        </p:txBody>
      </p:sp>
      <p:pic>
        <p:nvPicPr>
          <p:cNvPr id="4" name="Picture 3">
            <a:extLst>
              <a:ext uri="{FF2B5EF4-FFF2-40B4-BE49-F238E27FC236}">
                <a16:creationId xmlns:a16="http://schemas.microsoft.com/office/drawing/2014/main" id="{1F81F1BF-EF25-4E67-9E3F-4DA785FDC1E8}"/>
              </a:ext>
            </a:extLst>
          </p:cNvPr>
          <p:cNvPicPr>
            <a:picLocks noChangeAspect="1"/>
          </p:cNvPicPr>
          <p:nvPr/>
        </p:nvPicPr>
        <p:blipFill>
          <a:blip r:embed="rId2"/>
          <a:stretch>
            <a:fillRect/>
          </a:stretch>
        </p:blipFill>
        <p:spPr>
          <a:xfrm>
            <a:off x="514350" y="1943100"/>
            <a:ext cx="2705100" cy="2971800"/>
          </a:xfrm>
          <a:prstGeom prst="rect">
            <a:avLst/>
          </a:prstGeom>
          <a:ln>
            <a:solidFill>
              <a:schemeClr val="tx1"/>
            </a:solidFill>
          </a:ln>
        </p:spPr>
      </p:pic>
      <p:pic>
        <p:nvPicPr>
          <p:cNvPr id="5" name="Picture 4">
            <a:extLst>
              <a:ext uri="{FF2B5EF4-FFF2-40B4-BE49-F238E27FC236}">
                <a16:creationId xmlns:a16="http://schemas.microsoft.com/office/drawing/2014/main" id="{E0F60910-4F22-4B1C-AF08-6264A3DEFFE5}"/>
              </a:ext>
            </a:extLst>
          </p:cNvPr>
          <p:cNvPicPr>
            <a:picLocks noChangeAspect="1"/>
          </p:cNvPicPr>
          <p:nvPr/>
        </p:nvPicPr>
        <p:blipFill>
          <a:blip r:embed="rId3"/>
          <a:stretch>
            <a:fillRect/>
          </a:stretch>
        </p:blipFill>
        <p:spPr>
          <a:xfrm>
            <a:off x="4053004" y="1943100"/>
            <a:ext cx="2705100" cy="2971800"/>
          </a:xfrm>
          <a:prstGeom prst="rect">
            <a:avLst/>
          </a:prstGeom>
          <a:ln>
            <a:solidFill>
              <a:schemeClr val="tx1"/>
            </a:solidFill>
          </a:ln>
        </p:spPr>
      </p:pic>
      <p:sp>
        <p:nvSpPr>
          <p:cNvPr id="6" name="TextBox 5">
            <a:extLst>
              <a:ext uri="{FF2B5EF4-FFF2-40B4-BE49-F238E27FC236}">
                <a16:creationId xmlns:a16="http://schemas.microsoft.com/office/drawing/2014/main" id="{A26E6234-9CB0-4D44-AD67-B2204F9F21FD}"/>
              </a:ext>
            </a:extLst>
          </p:cNvPr>
          <p:cNvSpPr txBox="1"/>
          <p:nvPr/>
        </p:nvSpPr>
        <p:spPr>
          <a:xfrm>
            <a:off x="7937969" y="2609850"/>
            <a:ext cx="3301531" cy="2862322"/>
          </a:xfrm>
          <a:prstGeom prst="rect">
            <a:avLst/>
          </a:prstGeom>
          <a:noFill/>
        </p:spPr>
        <p:txBody>
          <a:bodyPr wrap="square" rtlCol="0">
            <a:spAutoFit/>
          </a:bodyPr>
          <a:lstStyle/>
          <a:p>
            <a:pPr marL="285750" indent="-285750">
              <a:buFont typeface="Wingdings" panose="05000000000000000000" pitchFamily="2" charset="2"/>
              <a:buChar char="q"/>
            </a:pPr>
            <a:r>
              <a:rPr lang="en-US" dirty="0">
                <a:solidFill>
                  <a:srgbClr val="0070C0"/>
                </a:solidFill>
                <a:latin typeface="Georgia" panose="02040502050405020303" pitchFamily="18" charset="0"/>
              </a:rPr>
              <a:t>The combo box gives the user 11 choices of specialties(excluding the Select option).</a:t>
            </a:r>
          </a:p>
          <a:p>
            <a:pPr marL="285750" indent="-285750">
              <a:buFont typeface="Wingdings" panose="05000000000000000000" pitchFamily="2" charset="2"/>
              <a:buChar char="q"/>
            </a:pPr>
            <a:endParaRPr lang="en-US" dirty="0">
              <a:solidFill>
                <a:srgbClr val="0070C0"/>
              </a:solidFill>
              <a:latin typeface="Georgia" panose="02040502050405020303" pitchFamily="18" charset="0"/>
            </a:endParaRPr>
          </a:p>
          <a:p>
            <a:pPr marL="285750" indent="-285750">
              <a:buFont typeface="Wingdings" panose="05000000000000000000" pitchFamily="2" charset="2"/>
              <a:buChar char="q"/>
            </a:pPr>
            <a:r>
              <a:rPr lang="en-US" dirty="0">
                <a:solidFill>
                  <a:srgbClr val="0070C0"/>
                </a:solidFill>
                <a:latin typeface="Georgia" panose="02040502050405020303" pitchFamily="18" charset="0"/>
              </a:rPr>
              <a:t>The user can select one of them at once in order to know the information about the doctor operating in that particular field.</a:t>
            </a:r>
          </a:p>
        </p:txBody>
      </p:sp>
      <p:grpSp>
        <p:nvGrpSpPr>
          <p:cNvPr id="7" name="Group 6">
            <a:extLst>
              <a:ext uri="{FF2B5EF4-FFF2-40B4-BE49-F238E27FC236}">
                <a16:creationId xmlns:a16="http://schemas.microsoft.com/office/drawing/2014/main" id="{F8B05749-8483-4DD4-96E0-FCC48618AEEE}"/>
              </a:ext>
            </a:extLst>
          </p:cNvPr>
          <p:cNvGrpSpPr/>
          <p:nvPr/>
        </p:nvGrpSpPr>
        <p:grpSpPr>
          <a:xfrm>
            <a:off x="7937969" y="1618783"/>
            <a:ext cx="2907363" cy="648634"/>
            <a:chOff x="886440" y="0"/>
            <a:chExt cx="2907363" cy="648634"/>
          </a:xfrm>
        </p:grpSpPr>
        <p:sp>
          <p:nvSpPr>
            <p:cNvPr id="8" name="Arrow: Pentagon 7">
              <a:extLst>
                <a:ext uri="{FF2B5EF4-FFF2-40B4-BE49-F238E27FC236}">
                  <a16:creationId xmlns:a16="http://schemas.microsoft.com/office/drawing/2014/main" id="{38A436F7-5022-4FB6-9AC4-A932D2E26948}"/>
                </a:ext>
              </a:extLst>
            </p:cNvPr>
            <p:cNvSpPr/>
            <p:nvPr/>
          </p:nvSpPr>
          <p:spPr>
            <a:xfrm rot="10800000">
              <a:off x="886440" y="0"/>
              <a:ext cx="2907363" cy="648634"/>
            </a:xfrm>
            <a:prstGeom prst="homePlate">
              <a:avLst/>
            </a:prstGeom>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sp>
        <p:sp>
          <p:nvSpPr>
            <p:cNvPr id="9" name="Arrow: Pentagon 4">
              <a:extLst>
                <a:ext uri="{FF2B5EF4-FFF2-40B4-BE49-F238E27FC236}">
                  <a16:creationId xmlns:a16="http://schemas.microsoft.com/office/drawing/2014/main" id="{C67AD7BE-3435-419F-8AC9-7638E546F89C}"/>
                </a:ext>
              </a:extLst>
            </p:cNvPr>
            <p:cNvSpPr txBox="1"/>
            <p:nvPr/>
          </p:nvSpPr>
          <p:spPr>
            <a:xfrm rot="21600000">
              <a:off x="1048598" y="0"/>
              <a:ext cx="2745205" cy="64863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86030" tIns="95250" rIns="177800" bIns="95250" numCol="1" spcCol="1270" anchor="ctr" anchorCtr="0">
              <a:noAutofit/>
            </a:bodyPr>
            <a:lstStyle/>
            <a:p>
              <a:pPr marL="0" lvl="0" indent="0" algn="ctr" defTabSz="1111250">
                <a:lnSpc>
                  <a:spcPct val="90000"/>
                </a:lnSpc>
                <a:spcBef>
                  <a:spcPct val="0"/>
                </a:spcBef>
                <a:spcAft>
                  <a:spcPct val="35000"/>
                </a:spcAft>
                <a:buNone/>
              </a:pPr>
              <a:r>
                <a:rPr lang="en-IN" sz="2500" kern="1200" dirty="0"/>
                <a:t>Specialities</a:t>
              </a:r>
            </a:p>
          </p:txBody>
        </p:sp>
      </p:grpSp>
      <p:sp>
        <p:nvSpPr>
          <p:cNvPr id="10" name="Oval 9">
            <a:extLst>
              <a:ext uri="{FF2B5EF4-FFF2-40B4-BE49-F238E27FC236}">
                <a16:creationId xmlns:a16="http://schemas.microsoft.com/office/drawing/2014/main" id="{1E1020DF-C9F7-463F-89E0-8A188B63776F}"/>
              </a:ext>
            </a:extLst>
          </p:cNvPr>
          <p:cNvSpPr/>
          <p:nvPr/>
        </p:nvSpPr>
        <p:spPr>
          <a:xfrm>
            <a:off x="7591659" y="1654736"/>
            <a:ext cx="648634" cy="648634"/>
          </a:xfrm>
          <a:prstGeom prst="ellipse">
            <a:avLst/>
          </a:prstGeom>
          <a:blipFill>
            <a:blip r:embed="rId4">
              <a:extLst>
                <a:ext uri="{28A0092B-C50C-407E-A947-70E740481C1C}">
                  <a14:useLocalDpi xmlns:a14="http://schemas.microsoft.com/office/drawing/2010/main" val="0"/>
                </a:ext>
              </a:extLst>
            </a:blip>
            <a:srcRect/>
            <a:stretch>
              <a:fillRect/>
            </a:stretch>
          </a:blipFill>
        </p:spPr>
        <p:style>
          <a:lnRef idx="0">
            <a:schemeClr val="lt1">
              <a:hueOff val="0"/>
              <a:satOff val="0"/>
              <a:lumOff val="0"/>
              <a:alphaOff val="0"/>
            </a:schemeClr>
          </a:lnRef>
          <a:fillRef idx="1">
            <a:scrgbClr r="0" g="0" b="0"/>
          </a:fillRef>
          <a:effectRef idx="3">
            <a:schemeClr val="accent1">
              <a:tint val="50000"/>
              <a:hueOff val="0"/>
              <a:satOff val="0"/>
              <a:lumOff val="0"/>
              <a:alphaOff val="0"/>
            </a:schemeClr>
          </a:effectRef>
          <a:fontRef idx="minor">
            <a:schemeClr val="lt1">
              <a:hueOff val="0"/>
              <a:satOff val="0"/>
              <a:lumOff val="0"/>
              <a:alphaOff val="0"/>
            </a:schemeClr>
          </a:fontRef>
        </p:style>
      </p:sp>
    </p:spTree>
    <p:extLst>
      <p:ext uri="{BB962C8B-B14F-4D97-AF65-F5344CB8AC3E}">
        <p14:creationId xmlns:p14="http://schemas.microsoft.com/office/powerpoint/2010/main" val="9175190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5D7629-5AAD-4FFE-BB9B-94FE5C34F912}"/>
              </a:ext>
            </a:extLst>
          </p:cNvPr>
          <p:cNvSpPr>
            <a:spLocks noGrp="1"/>
          </p:cNvSpPr>
          <p:nvPr>
            <p:ph type="title"/>
          </p:nvPr>
        </p:nvSpPr>
        <p:spPr/>
        <p:txBody>
          <a:bodyPr>
            <a:scene3d>
              <a:camera prst="orthographicFront"/>
              <a:lightRig rig="soft" dir="t">
                <a:rot lat="0" lon="0" rev="15600000"/>
              </a:lightRig>
            </a:scene3d>
            <a:sp3d extrusionH="57150" prstMaterial="softEdge">
              <a:bevelT w="25400" h="38100"/>
            </a:sp3d>
          </a:bodyPr>
          <a:lstStyle/>
          <a:p>
            <a:pPr algn="ctr"/>
            <a:r>
              <a:rPr lang="en-IN" b="1" dirty="0">
                <a:ln/>
                <a:solidFill>
                  <a:schemeClr val="accent1">
                    <a:lumMod val="75000"/>
                  </a:schemeClr>
                </a:solidFill>
                <a:latin typeface="Bahnschrift" panose="020B0502040204020203" pitchFamily="34" charset="0"/>
              </a:rPr>
              <a:t>DOCTORS FRAME</a:t>
            </a:r>
          </a:p>
        </p:txBody>
      </p:sp>
      <p:pic>
        <p:nvPicPr>
          <p:cNvPr id="4" name="Picture 3">
            <a:extLst>
              <a:ext uri="{FF2B5EF4-FFF2-40B4-BE49-F238E27FC236}">
                <a16:creationId xmlns:a16="http://schemas.microsoft.com/office/drawing/2014/main" id="{5D80D861-54A0-4679-9C3D-38F36A345B03}"/>
              </a:ext>
            </a:extLst>
          </p:cNvPr>
          <p:cNvPicPr>
            <a:picLocks noChangeAspect="1"/>
          </p:cNvPicPr>
          <p:nvPr/>
        </p:nvPicPr>
        <p:blipFill>
          <a:blip r:embed="rId2"/>
          <a:stretch>
            <a:fillRect/>
          </a:stretch>
        </p:blipFill>
        <p:spPr>
          <a:xfrm>
            <a:off x="4178815" y="3461455"/>
            <a:ext cx="3810207" cy="2967789"/>
          </a:xfrm>
          <a:prstGeom prst="rect">
            <a:avLst/>
          </a:prstGeom>
          <a:ln>
            <a:solidFill>
              <a:schemeClr val="tx1"/>
            </a:solidFill>
          </a:ln>
        </p:spPr>
      </p:pic>
      <p:pic>
        <p:nvPicPr>
          <p:cNvPr id="5" name="Picture 4">
            <a:extLst>
              <a:ext uri="{FF2B5EF4-FFF2-40B4-BE49-F238E27FC236}">
                <a16:creationId xmlns:a16="http://schemas.microsoft.com/office/drawing/2014/main" id="{739173F7-7D43-4F8E-B36D-9C1E755F2A17}"/>
              </a:ext>
            </a:extLst>
          </p:cNvPr>
          <p:cNvPicPr>
            <a:picLocks noChangeAspect="1"/>
          </p:cNvPicPr>
          <p:nvPr/>
        </p:nvPicPr>
        <p:blipFill>
          <a:blip r:embed="rId3"/>
          <a:stretch>
            <a:fillRect/>
          </a:stretch>
        </p:blipFill>
        <p:spPr>
          <a:xfrm>
            <a:off x="8324850" y="1987212"/>
            <a:ext cx="3305247" cy="906278"/>
          </a:xfrm>
          <a:prstGeom prst="rect">
            <a:avLst/>
          </a:prstGeom>
        </p:spPr>
      </p:pic>
      <p:pic>
        <p:nvPicPr>
          <p:cNvPr id="6" name="Picture 5">
            <a:extLst>
              <a:ext uri="{FF2B5EF4-FFF2-40B4-BE49-F238E27FC236}">
                <a16:creationId xmlns:a16="http://schemas.microsoft.com/office/drawing/2014/main" id="{7D7C7AF3-657F-4E14-9639-330F33CE3174}"/>
              </a:ext>
            </a:extLst>
          </p:cNvPr>
          <p:cNvPicPr>
            <a:picLocks noChangeAspect="1"/>
          </p:cNvPicPr>
          <p:nvPr/>
        </p:nvPicPr>
        <p:blipFill>
          <a:blip r:embed="rId4"/>
          <a:stretch>
            <a:fillRect/>
          </a:stretch>
        </p:blipFill>
        <p:spPr>
          <a:xfrm>
            <a:off x="7989022" y="2015419"/>
            <a:ext cx="829128" cy="823031"/>
          </a:xfrm>
          <a:prstGeom prst="rect">
            <a:avLst/>
          </a:prstGeom>
        </p:spPr>
      </p:pic>
      <p:pic>
        <p:nvPicPr>
          <p:cNvPr id="8" name="Picture 7">
            <a:extLst>
              <a:ext uri="{FF2B5EF4-FFF2-40B4-BE49-F238E27FC236}">
                <a16:creationId xmlns:a16="http://schemas.microsoft.com/office/drawing/2014/main" id="{954D7638-D73D-484D-873F-20C73D33DE5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9757" y="1534468"/>
            <a:ext cx="3558515" cy="2753356"/>
          </a:xfrm>
          <a:prstGeom prst="rect">
            <a:avLst/>
          </a:prstGeom>
          <a:ln>
            <a:solidFill>
              <a:schemeClr val="tx1"/>
            </a:solidFill>
          </a:ln>
        </p:spPr>
      </p:pic>
      <p:pic>
        <p:nvPicPr>
          <p:cNvPr id="9" name="Picture 8">
            <a:extLst>
              <a:ext uri="{FF2B5EF4-FFF2-40B4-BE49-F238E27FC236}">
                <a16:creationId xmlns:a16="http://schemas.microsoft.com/office/drawing/2014/main" id="{27E0E4B0-7F17-4AA6-9C3C-CB3A3F81B169}"/>
              </a:ext>
            </a:extLst>
          </p:cNvPr>
          <p:cNvPicPr>
            <a:picLocks noChangeAspect="1"/>
          </p:cNvPicPr>
          <p:nvPr/>
        </p:nvPicPr>
        <p:blipFill>
          <a:blip r:embed="rId6"/>
          <a:stretch>
            <a:fillRect/>
          </a:stretch>
        </p:blipFill>
        <p:spPr>
          <a:xfrm>
            <a:off x="3684601" y="3634708"/>
            <a:ext cx="1146147" cy="731583"/>
          </a:xfrm>
          <a:prstGeom prst="rect">
            <a:avLst/>
          </a:prstGeom>
        </p:spPr>
      </p:pic>
      <p:sp>
        <p:nvSpPr>
          <p:cNvPr id="11" name="TextBox 10">
            <a:extLst>
              <a:ext uri="{FF2B5EF4-FFF2-40B4-BE49-F238E27FC236}">
                <a16:creationId xmlns:a16="http://schemas.microsoft.com/office/drawing/2014/main" id="{8C163ED6-64A0-41E4-9A3B-4411A98F3924}"/>
              </a:ext>
            </a:extLst>
          </p:cNvPr>
          <p:cNvSpPr txBox="1"/>
          <p:nvPr/>
        </p:nvSpPr>
        <p:spPr>
          <a:xfrm>
            <a:off x="9001125" y="2838450"/>
            <a:ext cx="2438400" cy="2585323"/>
          </a:xfrm>
          <a:prstGeom prst="rect">
            <a:avLst/>
          </a:prstGeom>
          <a:noFill/>
        </p:spPr>
        <p:txBody>
          <a:bodyPr wrap="square" rtlCol="0">
            <a:spAutoFit/>
          </a:bodyPr>
          <a:lstStyle/>
          <a:p>
            <a:endParaRPr lang="en-US" dirty="0"/>
          </a:p>
          <a:p>
            <a:pPr marL="285750" indent="-285750">
              <a:buFont typeface="Wingdings" panose="05000000000000000000" pitchFamily="2" charset="2"/>
              <a:buChar char="q"/>
            </a:pPr>
            <a:r>
              <a:rPr lang="en-US" dirty="0">
                <a:solidFill>
                  <a:srgbClr val="0070C0"/>
                </a:solidFill>
                <a:latin typeface="Georgia" panose="02040502050405020303" pitchFamily="18" charset="0"/>
              </a:rPr>
              <a:t>Once we select the specialty, press the ‘Find’ button.</a:t>
            </a:r>
          </a:p>
          <a:p>
            <a:pPr marL="285750" indent="-285750">
              <a:buFont typeface="Wingdings" panose="05000000000000000000" pitchFamily="2" charset="2"/>
              <a:buChar char="q"/>
            </a:pPr>
            <a:endParaRPr lang="en-US" dirty="0">
              <a:solidFill>
                <a:srgbClr val="0070C0"/>
              </a:solidFill>
              <a:latin typeface="Georgia" panose="02040502050405020303" pitchFamily="18" charset="0"/>
            </a:endParaRPr>
          </a:p>
          <a:p>
            <a:pPr marL="285750" indent="-285750">
              <a:buFont typeface="Wingdings" panose="05000000000000000000" pitchFamily="2" charset="2"/>
              <a:buChar char="q"/>
            </a:pPr>
            <a:r>
              <a:rPr lang="en-US" dirty="0">
                <a:solidFill>
                  <a:srgbClr val="0070C0"/>
                </a:solidFill>
                <a:latin typeface="Georgia" panose="02040502050405020303" pitchFamily="18" charset="0"/>
              </a:rPr>
              <a:t>It will then display the information of the required doctor.</a:t>
            </a:r>
            <a:endParaRPr lang="en-IN" dirty="0">
              <a:solidFill>
                <a:srgbClr val="0070C0"/>
              </a:solidFill>
              <a:latin typeface="Georgia" panose="02040502050405020303" pitchFamily="18" charset="0"/>
            </a:endParaRPr>
          </a:p>
        </p:txBody>
      </p:sp>
    </p:spTree>
    <p:extLst>
      <p:ext uri="{BB962C8B-B14F-4D97-AF65-F5344CB8AC3E}">
        <p14:creationId xmlns:p14="http://schemas.microsoft.com/office/powerpoint/2010/main" val="12612647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3E0DD7-8D29-43CA-AB56-9A6EE0C1BB7F}"/>
              </a:ext>
            </a:extLst>
          </p:cNvPr>
          <p:cNvSpPr>
            <a:spLocks noGrp="1"/>
          </p:cNvSpPr>
          <p:nvPr>
            <p:ph type="title"/>
          </p:nvPr>
        </p:nvSpPr>
        <p:spPr/>
        <p:txBody>
          <a:bodyPr>
            <a:scene3d>
              <a:camera prst="orthographicFront"/>
              <a:lightRig rig="soft" dir="t">
                <a:rot lat="0" lon="0" rev="15600000"/>
              </a:lightRig>
            </a:scene3d>
            <a:sp3d extrusionH="57150" prstMaterial="softEdge">
              <a:bevelT w="25400" h="38100"/>
            </a:sp3d>
          </a:bodyPr>
          <a:lstStyle/>
          <a:p>
            <a:pPr algn="ctr"/>
            <a:r>
              <a:rPr lang="en-IN" b="1" dirty="0">
                <a:ln/>
                <a:solidFill>
                  <a:schemeClr val="accent1">
                    <a:lumMod val="75000"/>
                  </a:schemeClr>
                </a:solidFill>
                <a:latin typeface="Bahnschrift" panose="020B0502040204020203" pitchFamily="34" charset="0"/>
              </a:rPr>
              <a:t>DOCTORS FRAME</a:t>
            </a:r>
          </a:p>
        </p:txBody>
      </p:sp>
      <p:pic>
        <p:nvPicPr>
          <p:cNvPr id="4" name="Picture 3">
            <a:extLst>
              <a:ext uri="{FF2B5EF4-FFF2-40B4-BE49-F238E27FC236}">
                <a16:creationId xmlns:a16="http://schemas.microsoft.com/office/drawing/2014/main" id="{D02706D7-A6DD-4BB9-ABC1-2DDAC4A1F222}"/>
              </a:ext>
            </a:extLst>
          </p:cNvPr>
          <p:cNvPicPr>
            <a:picLocks noChangeAspect="1"/>
          </p:cNvPicPr>
          <p:nvPr/>
        </p:nvPicPr>
        <p:blipFill>
          <a:blip r:embed="rId2"/>
          <a:stretch>
            <a:fillRect/>
          </a:stretch>
        </p:blipFill>
        <p:spPr>
          <a:xfrm>
            <a:off x="671513" y="1928812"/>
            <a:ext cx="3328987" cy="1323975"/>
          </a:xfrm>
          <a:prstGeom prst="rect">
            <a:avLst/>
          </a:prstGeom>
          <a:ln>
            <a:solidFill>
              <a:schemeClr val="tx1"/>
            </a:solidFill>
          </a:ln>
        </p:spPr>
      </p:pic>
      <p:pic>
        <p:nvPicPr>
          <p:cNvPr id="5" name="Picture 4">
            <a:extLst>
              <a:ext uri="{FF2B5EF4-FFF2-40B4-BE49-F238E27FC236}">
                <a16:creationId xmlns:a16="http://schemas.microsoft.com/office/drawing/2014/main" id="{78C84E59-38B9-44FB-92B6-3AB4C2077CD7}"/>
              </a:ext>
            </a:extLst>
          </p:cNvPr>
          <p:cNvPicPr>
            <a:picLocks noChangeAspect="1"/>
          </p:cNvPicPr>
          <p:nvPr/>
        </p:nvPicPr>
        <p:blipFill rotWithShape="1">
          <a:blip r:embed="rId3"/>
          <a:srcRect l="11950" t="1079" r="1995" b="8895"/>
          <a:stretch/>
        </p:blipFill>
        <p:spPr>
          <a:xfrm>
            <a:off x="4362450" y="2867025"/>
            <a:ext cx="4200526" cy="3338511"/>
          </a:xfrm>
          <a:prstGeom prst="rect">
            <a:avLst/>
          </a:prstGeom>
          <a:ln>
            <a:solidFill>
              <a:schemeClr val="tx1"/>
            </a:solidFill>
          </a:ln>
        </p:spPr>
      </p:pic>
      <p:pic>
        <p:nvPicPr>
          <p:cNvPr id="6" name="Picture 5">
            <a:extLst>
              <a:ext uri="{FF2B5EF4-FFF2-40B4-BE49-F238E27FC236}">
                <a16:creationId xmlns:a16="http://schemas.microsoft.com/office/drawing/2014/main" id="{84F891E8-95D7-4108-ABCC-0539A8554020}"/>
              </a:ext>
            </a:extLst>
          </p:cNvPr>
          <p:cNvPicPr>
            <a:picLocks noChangeAspect="1"/>
          </p:cNvPicPr>
          <p:nvPr/>
        </p:nvPicPr>
        <p:blipFill>
          <a:blip r:embed="rId4"/>
          <a:stretch>
            <a:fillRect/>
          </a:stretch>
        </p:blipFill>
        <p:spPr>
          <a:xfrm>
            <a:off x="3789376" y="2886995"/>
            <a:ext cx="1146147" cy="731583"/>
          </a:xfrm>
          <a:prstGeom prst="rect">
            <a:avLst/>
          </a:prstGeom>
        </p:spPr>
      </p:pic>
      <p:sp>
        <p:nvSpPr>
          <p:cNvPr id="7" name="TextBox 6">
            <a:extLst>
              <a:ext uri="{FF2B5EF4-FFF2-40B4-BE49-F238E27FC236}">
                <a16:creationId xmlns:a16="http://schemas.microsoft.com/office/drawing/2014/main" id="{84B1CFB7-6794-4644-8BD1-1172A71D0CB6}"/>
              </a:ext>
            </a:extLst>
          </p:cNvPr>
          <p:cNvSpPr txBox="1"/>
          <p:nvPr/>
        </p:nvSpPr>
        <p:spPr>
          <a:xfrm>
            <a:off x="9239251" y="2133600"/>
            <a:ext cx="2571750" cy="3416320"/>
          </a:xfrm>
          <a:prstGeom prst="rect">
            <a:avLst/>
          </a:prstGeom>
          <a:noFill/>
        </p:spPr>
        <p:txBody>
          <a:bodyPr wrap="square" rtlCol="0">
            <a:spAutoFit/>
          </a:bodyPr>
          <a:lstStyle/>
          <a:p>
            <a:pPr marL="285750" indent="-285750">
              <a:buFont typeface="Wingdings" panose="05000000000000000000" pitchFamily="2" charset="2"/>
              <a:buChar char="q"/>
            </a:pPr>
            <a:r>
              <a:rPr lang="en-US" dirty="0">
                <a:solidFill>
                  <a:srgbClr val="0070C0"/>
                </a:solidFill>
                <a:latin typeface="Georgia" panose="02040502050405020303" pitchFamily="18" charset="0"/>
              </a:rPr>
              <a:t>However, if we press the ‘Find’ button without selecting any specialty, a popup box will appear with a message to select a valid specialty.</a:t>
            </a:r>
          </a:p>
          <a:p>
            <a:pPr marL="285750" indent="-285750">
              <a:buFont typeface="Wingdings" panose="05000000000000000000" pitchFamily="2" charset="2"/>
              <a:buChar char="q"/>
            </a:pPr>
            <a:endParaRPr lang="en-US" dirty="0">
              <a:solidFill>
                <a:srgbClr val="0070C0"/>
              </a:solidFill>
              <a:latin typeface="Georgia" panose="02040502050405020303" pitchFamily="18" charset="0"/>
            </a:endParaRPr>
          </a:p>
          <a:p>
            <a:pPr marL="285750" indent="-285750">
              <a:buFont typeface="Wingdings" panose="05000000000000000000" pitchFamily="2" charset="2"/>
              <a:buChar char="q"/>
            </a:pPr>
            <a:r>
              <a:rPr lang="en-US" dirty="0">
                <a:solidFill>
                  <a:srgbClr val="0070C0"/>
                </a:solidFill>
                <a:latin typeface="Georgia" panose="02040502050405020303" pitchFamily="18" charset="0"/>
              </a:rPr>
              <a:t>In this case, the information spaces will remain blank.</a:t>
            </a:r>
            <a:endParaRPr lang="en-IN" dirty="0">
              <a:solidFill>
                <a:srgbClr val="0070C0"/>
              </a:solidFill>
              <a:latin typeface="Georgia" panose="02040502050405020303" pitchFamily="18" charset="0"/>
            </a:endParaRPr>
          </a:p>
        </p:txBody>
      </p:sp>
    </p:spTree>
    <p:extLst>
      <p:ext uri="{BB962C8B-B14F-4D97-AF65-F5344CB8AC3E}">
        <p14:creationId xmlns:p14="http://schemas.microsoft.com/office/powerpoint/2010/main" val="36566149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E9377-547F-4566-917E-25B45B9ECD72}"/>
              </a:ext>
            </a:extLst>
          </p:cNvPr>
          <p:cNvSpPr>
            <a:spLocks noGrp="1"/>
          </p:cNvSpPr>
          <p:nvPr>
            <p:ph type="title"/>
          </p:nvPr>
        </p:nvSpPr>
        <p:spPr/>
        <p:txBody>
          <a:bodyPr>
            <a:scene3d>
              <a:camera prst="orthographicFront"/>
              <a:lightRig rig="soft" dir="t">
                <a:rot lat="0" lon="0" rev="15600000"/>
              </a:lightRig>
            </a:scene3d>
            <a:sp3d extrusionH="57150" prstMaterial="softEdge">
              <a:bevelT w="25400" h="38100"/>
            </a:sp3d>
          </a:bodyPr>
          <a:lstStyle/>
          <a:p>
            <a:pPr algn="ctr"/>
            <a:r>
              <a:rPr lang="en-IN" b="1" dirty="0">
                <a:ln/>
                <a:solidFill>
                  <a:schemeClr val="accent1">
                    <a:lumMod val="75000"/>
                  </a:schemeClr>
                </a:solidFill>
                <a:latin typeface="Bahnschrift" panose="020B0502040204020203" pitchFamily="34" charset="0"/>
              </a:rPr>
              <a:t>MEDICINES FRAME</a:t>
            </a:r>
          </a:p>
        </p:txBody>
      </p:sp>
      <p:pic>
        <p:nvPicPr>
          <p:cNvPr id="4" name="Picture 3">
            <a:extLst>
              <a:ext uri="{FF2B5EF4-FFF2-40B4-BE49-F238E27FC236}">
                <a16:creationId xmlns:a16="http://schemas.microsoft.com/office/drawing/2014/main" id="{BE56C3D8-5BEA-46F3-BF33-1E8E172DE2E6}"/>
              </a:ext>
            </a:extLst>
          </p:cNvPr>
          <p:cNvPicPr>
            <a:picLocks noChangeAspect="1"/>
          </p:cNvPicPr>
          <p:nvPr/>
        </p:nvPicPr>
        <p:blipFill rotWithShape="1">
          <a:blip r:embed="rId2"/>
          <a:srcRect l="3557" r="11420"/>
          <a:stretch/>
        </p:blipFill>
        <p:spPr>
          <a:xfrm>
            <a:off x="564491" y="1852613"/>
            <a:ext cx="2525205" cy="1128711"/>
          </a:xfrm>
          <a:prstGeom prst="rect">
            <a:avLst/>
          </a:prstGeom>
          <a:ln>
            <a:solidFill>
              <a:schemeClr val="tx1"/>
            </a:solidFill>
          </a:ln>
        </p:spPr>
      </p:pic>
      <p:pic>
        <p:nvPicPr>
          <p:cNvPr id="5" name="Picture 4">
            <a:extLst>
              <a:ext uri="{FF2B5EF4-FFF2-40B4-BE49-F238E27FC236}">
                <a16:creationId xmlns:a16="http://schemas.microsoft.com/office/drawing/2014/main" id="{C4BF5C5E-0FF1-4369-A7C7-CD773429C4AC}"/>
              </a:ext>
            </a:extLst>
          </p:cNvPr>
          <p:cNvPicPr>
            <a:picLocks noChangeAspect="1"/>
          </p:cNvPicPr>
          <p:nvPr/>
        </p:nvPicPr>
        <p:blipFill>
          <a:blip r:embed="rId3"/>
          <a:stretch>
            <a:fillRect/>
          </a:stretch>
        </p:blipFill>
        <p:spPr>
          <a:xfrm>
            <a:off x="3327340" y="2653630"/>
            <a:ext cx="4473634" cy="3651919"/>
          </a:xfrm>
          <a:prstGeom prst="rect">
            <a:avLst/>
          </a:prstGeom>
          <a:ln>
            <a:solidFill>
              <a:schemeClr val="tx1"/>
            </a:solidFill>
          </a:ln>
        </p:spPr>
      </p:pic>
      <p:pic>
        <p:nvPicPr>
          <p:cNvPr id="6" name="Picture 5">
            <a:extLst>
              <a:ext uri="{FF2B5EF4-FFF2-40B4-BE49-F238E27FC236}">
                <a16:creationId xmlns:a16="http://schemas.microsoft.com/office/drawing/2014/main" id="{9E03F91D-6659-4C3F-8F77-19295D0A1C75}"/>
              </a:ext>
            </a:extLst>
          </p:cNvPr>
          <p:cNvPicPr>
            <a:picLocks noChangeAspect="1"/>
          </p:cNvPicPr>
          <p:nvPr/>
        </p:nvPicPr>
        <p:blipFill>
          <a:blip r:embed="rId4"/>
          <a:stretch>
            <a:fillRect/>
          </a:stretch>
        </p:blipFill>
        <p:spPr>
          <a:xfrm>
            <a:off x="2874976" y="2615532"/>
            <a:ext cx="1146147" cy="731583"/>
          </a:xfrm>
          <a:prstGeom prst="rect">
            <a:avLst/>
          </a:prstGeom>
        </p:spPr>
      </p:pic>
      <p:pic>
        <p:nvPicPr>
          <p:cNvPr id="7" name="Picture 6">
            <a:extLst>
              <a:ext uri="{FF2B5EF4-FFF2-40B4-BE49-F238E27FC236}">
                <a16:creationId xmlns:a16="http://schemas.microsoft.com/office/drawing/2014/main" id="{DDD53A91-C91D-4588-8B23-E1B39781D0A8}"/>
              </a:ext>
            </a:extLst>
          </p:cNvPr>
          <p:cNvPicPr>
            <a:picLocks noChangeAspect="1"/>
          </p:cNvPicPr>
          <p:nvPr/>
        </p:nvPicPr>
        <p:blipFill>
          <a:blip r:embed="rId4"/>
          <a:stretch>
            <a:fillRect/>
          </a:stretch>
        </p:blipFill>
        <p:spPr>
          <a:xfrm>
            <a:off x="7313148" y="5088858"/>
            <a:ext cx="1146147" cy="731583"/>
          </a:xfrm>
          <a:prstGeom prst="rect">
            <a:avLst/>
          </a:prstGeom>
        </p:spPr>
      </p:pic>
      <p:sp>
        <p:nvSpPr>
          <p:cNvPr id="11" name="TextBox 10">
            <a:extLst>
              <a:ext uri="{FF2B5EF4-FFF2-40B4-BE49-F238E27FC236}">
                <a16:creationId xmlns:a16="http://schemas.microsoft.com/office/drawing/2014/main" id="{AB0045A7-C07E-4061-ADDB-82D4A6AC335A}"/>
              </a:ext>
            </a:extLst>
          </p:cNvPr>
          <p:cNvSpPr txBox="1"/>
          <p:nvPr/>
        </p:nvSpPr>
        <p:spPr>
          <a:xfrm>
            <a:off x="7800974" y="3428999"/>
            <a:ext cx="1009651" cy="1754326"/>
          </a:xfrm>
          <a:prstGeom prst="rect">
            <a:avLst/>
          </a:prstGeom>
          <a:noFill/>
        </p:spPr>
        <p:txBody>
          <a:bodyPr wrap="square" rtlCol="0">
            <a:spAutoFit/>
          </a:bodyPr>
          <a:lstStyle/>
          <a:p>
            <a:r>
              <a:rPr lang="en-US" dirty="0">
                <a:solidFill>
                  <a:srgbClr val="0070C0"/>
                </a:solidFill>
                <a:latin typeface="Georgia" panose="02040502050405020303" pitchFamily="18" charset="0"/>
              </a:rPr>
              <a:t>Back button leads back to Home page.</a:t>
            </a:r>
            <a:endParaRPr lang="en-IN" dirty="0">
              <a:solidFill>
                <a:srgbClr val="0070C0"/>
              </a:solidFill>
              <a:latin typeface="Georgia" panose="02040502050405020303" pitchFamily="18" charset="0"/>
            </a:endParaRPr>
          </a:p>
        </p:txBody>
      </p:sp>
      <p:grpSp>
        <p:nvGrpSpPr>
          <p:cNvPr id="12" name="Group 11">
            <a:extLst>
              <a:ext uri="{FF2B5EF4-FFF2-40B4-BE49-F238E27FC236}">
                <a16:creationId xmlns:a16="http://schemas.microsoft.com/office/drawing/2014/main" id="{83D8265C-21AC-4C0A-B973-AF9FF33F8B3F}"/>
              </a:ext>
            </a:extLst>
          </p:cNvPr>
          <p:cNvGrpSpPr/>
          <p:nvPr/>
        </p:nvGrpSpPr>
        <p:grpSpPr>
          <a:xfrm>
            <a:off x="8810625" y="1852613"/>
            <a:ext cx="2901029" cy="704307"/>
            <a:chOff x="906787" y="1829145"/>
            <a:chExt cx="2901029" cy="704307"/>
          </a:xfrm>
        </p:grpSpPr>
        <p:sp>
          <p:nvSpPr>
            <p:cNvPr id="13" name="Arrow: Pentagon 12">
              <a:extLst>
                <a:ext uri="{FF2B5EF4-FFF2-40B4-BE49-F238E27FC236}">
                  <a16:creationId xmlns:a16="http://schemas.microsoft.com/office/drawing/2014/main" id="{8E5FB3D1-3965-4D3A-A2D2-977358C5BEDB}"/>
                </a:ext>
              </a:extLst>
            </p:cNvPr>
            <p:cNvSpPr/>
            <p:nvPr/>
          </p:nvSpPr>
          <p:spPr>
            <a:xfrm rot="10800000">
              <a:off x="906787" y="1829145"/>
              <a:ext cx="2901029" cy="704307"/>
            </a:xfrm>
            <a:prstGeom prst="homePlate">
              <a:avLst/>
            </a:prstGeom>
          </p:spPr>
          <p:style>
            <a:lnRef idx="0">
              <a:schemeClr val="lt1">
                <a:hueOff val="0"/>
                <a:satOff val="0"/>
                <a:lumOff val="0"/>
                <a:alphaOff val="0"/>
              </a:schemeClr>
            </a:lnRef>
            <a:fillRef idx="3">
              <a:schemeClr val="accent1">
                <a:alpha val="90000"/>
                <a:hueOff val="0"/>
                <a:satOff val="0"/>
                <a:lumOff val="0"/>
                <a:alphaOff val="-26667"/>
              </a:schemeClr>
            </a:fillRef>
            <a:effectRef idx="3">
              <a:schemeClr val="accent1">
                <a:alpha val="90000"/>
                <a:hueOff val="0"/>
                <a:satOff val="0"/>
                <a:lumOff val="0"/>
                <a:alphaOff val="-26667"/>
              </a:schemeClr>
            </a:effectRef>
            <a:fontRef idx="minor">
              <a:schemeClr val="lt1"/>
            </a:fontRef>
          </p:style>
        </p:sp>
        <p:sp>
          <p:nvSpPr>
            <p:cNvPr id="14" name="Arrow: Pentagon 4">
              <a:extLst>
                <a:ext uri="{FF2B5EF4-FFF2-40B4-BE49-F238E27FC236}">
                  <a16:creationId xmlns:a16="http://schemas.microsoft.com/office/drawing/2014/main" id="{B68677D0-25BF-4930-A348-B7C5BB3A2752}"/>
                </a:ext>
              </a:extLst>
            </p:cNvPr>
            <p:cNvSpPr txBox="1"/>
            <p:nvPr/>
          </p:nvSpPr>
          <p:spPr>
            <a:xfrm rot="21600000">
              <a:off x="1082864" y="1829145"/>
              <a:ext cx="2724952" cy="70430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10580" tIns="95250" rIns="177800" bIns="95250" numCol="1" spcCol="1270" anchor="ctr" anchorCtr="0">
              <a:noAutofit/>
            </a:bodyPr>
            <a:lstStyle/>
            <a:p>
              <a:pPr marL="0" lvl="0" indent="0" algn="ctr" defTabSz="1111250">
                <a:lnSpc>
                  <a:spcPct val="90000"/>
                </a:lnSpc>
                <a:spcBef>
                  <a:spcPct val="0"/>
                </a:spcBef>
                <a:spcAft>
                  <a:spcPct val="35000"/>
                </a:spcAft>
                <a:buNone/>
              </a:pPr>
              <a:r>
                <a:rPr lang="en-IN" sz="2500" kern="1200" dirty="0"/>
                <a:t>Medicine Details</a:t>
              </a:r>
            </a:p>
          </p:txBody>
        </p:sp>
      </p:grpSp>
      <p:sp>
        <p:nvSpPr>
          <p:cNvPr id="15" name="Oval 14">
            <a:extLst>
              <a:ext uri="{FF2B5EF4-FFF2-40B4-BE49-F238E27FC236}">
                <a16:creationId xmlns:a16="http://schemas.microsoft.com/office/drawing/2014/main" id="{414C92E2-C4D9-40E4-B2A0-1FC987ACFD15}"/>
              </a:ext>
            </a:extLst>
          </p:cNvPr>
          <p:cNvSpPr/>
          <p:nvPr/>
        </p:nvSpPr>
        <p:spPr>
          <a:xfrm>
            <a:off x="8458471" y="1852611"/>
            <a:ext cx="704307" cy="704307"/>
          </a:xfrm>
          <a:prstGeom prst="ellipse">
            <a:avLst/>
          </a:prstGeom>
          <a:blipFill>
            <a:blip r:embed="rId5">
              <a:extLst>
                <a:ext uri="{28A0092B-C50C-407E-A947-70E740481C1C}">
                  <a14:useLocalDpi xmlns:a14="http://schemas.microsoft.com/office/drawing/2010/main" val="0"/>
                </a:ext>
              </a:extLst>
            </a:blip>
            <a:srcRect/>
            <a:stretch>
              <a:fillRect/>
            </a:stretch>
          </a:blipFill>
        </p:spPr>
        <p:style>
          <a:lnRef idx="0">
            <a:schemeClr val="lt1">
              <a:hueOff val="0"/>
              <a:satOff val="0"/>
              <a:lumOff val="0"/>
              <a:alphaOff val="0"/>
            </a:schemeClr>
          </a:lnRef>
          <a:fillRef idx="1">
            <a:scrgbClr r="0" g="0" b="0"/>
          </a:fillRef>
          <a:effectRef idx="3">
            <a:schemeClr val="accent1">
              <a:tint val="50000"/>
              <a:alpha val="90000"/>
              <a:hueOff val="34918"/>
              <a:satOff val="-1927"/>
              <a:lumOff val="7444"/>
              <a:alphaOff val="-26667"/>
            </a:schemeClr>
          </a:effectRef>
          <a:fontRef idx="minor">
            <a:schemeClr val="lt1">
              <a:hueOff val="0"/>
              <a:satOff val="0"/>
              <a:lumOff val="0"/>
              <a:alphaOff val="0"/>
            </a:schemeClr>
          </a:fontRef>
        </p:style>
      </p:sp>
      <p:sp>
        <p:nvSpPr>
          <p:cNvPr id="16" name="TextBox 15">
            <a:extLst>
              <a:ext uri="{FF2B5EF4-FFF2-40B4-BE49-F238E27FC236}">
                <a16:creationId xmlns:a16="http://schemas.microsoft.com/office/drawing/2014/main" id="{29383919-87D9-4434-9D57-A79D8AF320E1}"/>
              </a:ext>
            </a:extLst>
          </p:cNvPr>
          <p:cNvSpPr txBox="1"/>
          <p:nvPr/>
        </p:nvSpPr>
        <p:spPr>
          <a:xfrm>
            <a:off x="9162778" y="2838450"/>
            <a:ext cx="2464731" cy="2585323"/>
          </a:xfrm>
          <a:prstGeom prst="rect">
            <a:avLst/>
          </a:prstGeom>
          <a:noFill/>
        </p:spPr>
        <p:txBody>
          <a:bodyPr wrap="square" rtlCol="0">
            <a:spAutoFit/>
          </a:bodyPr>
          <a:lstStyle/>
          <a:p>
            <a:pPr marL="285750" indent="-285750">
              <a:buFont typeface="Wingdings" panose="05000000000000000000" pitchFamily="2" charset="2"/>
              <a:buChar char="q"/>
            </a:pPr>
            <a:r>
              <a:rPr lang="en-US" dirty="0">
                <a:solidFill>
                  <a:srgbClr val="0070C0"/>
                </a:solidFill>
                <a:latin typeface="Georgia" panose="02040502050405020303" pitchFamily="18" charset="0"/>
              </a:rPr>
              <a:t>This frame will show the details of the medicines, i.e. it will display the name of the company which manufactured it, its uses, cost and the packets available.</a:t>
            </a:r>
            <a:endParaRPr lang="en-IN" dirty="0">
              <a:solidFill>
                <a:srgbClr val="0070C0"/>
              </a:solidFill>
              <a:latin typeface="Georgia" panose="02040502050405020303" pitchFamily="18" charset="0"/>
            </a:endParaRPr>
          </a:p>
        </p:txBody>
      </p:sp>
    </p:spTree>
    <p:extLst>
      <p:ext uri="{BB962C8B-B14F-4D97-AF65-F5344CB8AC3E}">
        <p14:creationId xmlns:p14="http://schemas.microsoft.com/office/powerpoint/2010/main" val="8662222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A6DFC0-C0D7-48FA-996F-0AC3E17F4304}"/>
              </a:ext>
            </a:extLst>
          </p:cNvPr>
          <p:cNvSpPr>
            <a:spLocks noGrp="1"/>
          </p:cNvSpPr>
          <p:nvPr>
            <p:ph type="title"/>
          </p:nvPr>
        </p:nvSpPr>
        <p:spPr>
          <a:xfrm>
            <a:off x="838200" y="317500"/>
            <a:ext cx="10515600" cy="1325563"/>
          </a:xfrm>
        </p:spPr>
        <p:txBody>
          <a:bodyPr>
            <a:scene3d>
              <a:camera prst="orthographicFront"/>
              <a:lightRig rig="soft" dir="t">
                <a:rot lat="0" lon="0" rev="15600000"/>
              </a:lightRig>
            </a:scene3d>
            <a:sp3d extrusionH="57150" prstMaterial="softEdge">
              <a:bevelT w="25400" h="38100"/>
            </a:sp3d>
          </a:bodyPr>
          <a:lstStyle/>
          <a:p>
            <a:pPr algn="ctr"/>
            <a:r>
              <a:rPr lang="en-IN" b="1" dirty="0">
                <a:ln/>
                <a:solidFill>
                  <a:schemeClr val="accent1">
                    <a:lumMod val="75000"/>
                  </a:schemeClr>
                </a:solidFill>
                <a:latin typeface="Bahnschrift" panose="020B0502040204020203" pitchFamily="34" charset="0"/>
              </a:rPr>
              <a:t>MEDICINES FRAME</a:t>
            </a:r>
          </a:p>
        </p:txBody>
      </p:sp>
      <p:pic>
        <p:nvPicPr>
          <p:cNvPr id="4" name="Picture 3">
            <a:extLst>
              <a:ext uri="{FF2B5EF4-FFF2-40B4-BE49-F238E27FC236}">
                <a16:creationId xmlns:a16="http://schemas.microsoft.com/office/drawing/2014/main" id="{228D6BE7-1AE8-4163-85AD-05F207BE9587}"/>
              </a:ext>
            </a:extLst>
          </p:cNvPr>
          <p:cNvPicPr>
            <a:picLocks noChangeAspect="1"/>
          </p:cNvPicPr>
          <p:nvPr/>
        </p:nvPicPr>
        <p:blipFill>
          <a:blip r:embed="rId2"/>
          <a:stretch>
            <a:fillRect/>
          </a:stretch>
        </p:blipFill>
        <p:spPr>
          <a:xfrm>
            <a:off x="600075" y="1533525"/>
            <a:ext cx="3598115" cy="2652712"/>
          </a:xfrm>
          <a:prstGeom prst="rect">
            <a:avLst/>
          </a:prstGeom>
          <a:ln>
            <a:solidFill>
              <a:schemeClr val="tx1"/>
            </a:solidFill>
          </a:ln>
        </p:spPr>
      </p:pic>
      <p:pic>
        <p:nvPicPr>
          <p:cNvPr id="5" name="Picture 4">
            <a:extLst>
              <a:ext uri="{FF2B5EF4-FFF2-40B4-BE49-F238E27FC236}">
                <a16:creationId xmlns:a16="http://schemas.microsoft.com/office/drawing/2014/main" id="{2F92161C-5C47-42D8-BE11-3DC756DA4BFF}"/>
              </a:ext>
            </a:extLst>
          </p:cNvPr>
          <p:cNvPicPr>
            <a:picLocks noChangeAspect="1"/>
          </p:cNvPicPr>
          <p:nvPr/>
        </p:nvPicPr>
        <p:blipFill>
          <a:blip r:embed="rId3"/>
          <a:stretch>
            <a:fillRect/>
          </a:stretch>
        </p:blipFill>
        <p:spPr>
          <a:xfrm>
            <a:off x="4429632" y="3181349"/>
            <a:ext cx="4281835" cy="3452019"/>
          </a:xfrm>
          <a:prstGeom prst="rect">
            <a:avLst/>
          </a:prstGeom>
          <a:ln>
            <a:solidFill>
              <a:schemeClr val="tx1"/>
            </a:solidFill>
          </a:ln>
        </p:spPr>
      </p:pic>
      <p:pic>
        <p:nvPicPr>
          <p:cNvPr id="6" name="Picture 5">
            <a:extLst>
              <a:ext uri="{FF2B5EF4-FFF2-40B4-BE49-F238E27FC236}">
                <a16:creationId xmlns:a16="http://schemas.microsoft.com/office/drawing/2014/main" id="{9D57C2A8-CED1-49E0-ADD1-25E64F2AF6CF}"/>
              </a:ext>
            </a:extLst>
          </p:cNvPr>
          <p:cNvPicPr>
            <a:picLocks noChangeAspect="1"/>
          </p:cNvPicPr>
          <p:nvPr/>
        </p:nvPicPr>
        <p:blipFill>
          <a:blip r:embed="rId4"/>
          <a:stretch>
            <a:fillRect/>
          </a:stretch>
        </p:blipFill>
        <p:spPr>
          <a:xfrm>
            <a:off x="3989401" y="3502279"/>
            <a:ext cx="1146147" cy="731583"/>
          </a:xfrm>
          <a:prstGeom prst="rect">
            <a:avLst/>
          </a:prstGeom>
        </p:spPr>
      </p:pic>
      <p:sp>
        <p:nvSpPr>
          <p:cNvPr id="7" name="TextBox 6">
            <a:extLst>
              <a:ext uri="{FF2B5EF4-FFF2-40B4-BE49-F238E27FC236}">
                <a16:creationId xmlns:a16="http://schemas.microsoft.com/office/drawing/2014/main" id="{3BC0BE82-D48E-4E6D-8AD1-F805EB1DF6FE}"/>
              </a:ext>
            </a:extLst>
          </p:cNvPr>
          <p:cNvSpPr txBox="1"/>
          <p:nvPr/>
        </p:nvSpPr>
        <p:spPr>
          <a:xfrm>
            <a:off x="9500900" y="2656014"/>
            <a:ext cx="2157699" cy="3416320"/>
          </a:xfrm>
          <a:prstGeom prst="rect">
            <a:avLst/>
          </a:prstGeom>
          <a:noFill/>
        </p:spPr>
        <p:txBody>
          <a:bodyPr wrap="square" rtlCol="0">
            <a:spAutoFit/>
          </a:bodyPr>
          <a:lstStyle/>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r>
              <a:rPr lang="en-US" dirty="0">
                <a:solidFill>
                  <a:srgbClr val="0070C0"/>
                </a:solidFill>
                <a:latin typeface="Georgia" panose="02040502050405020303" pitchFamily="18" charset="0"/>
              </a:rPr>
              <a:t>Type the name of the medicine to be searched and then press the ‘Search’ button.</a:t>
            </a:r>
          </a:p>
          <a:p>
            <a:pPr marL="285750" indent="-285750">
              <a:buFont typeface="Wingdings" panose="05000000000000000000" pitchFamily="2" charset="2"/>
              <a:buChar char="q"/>
            </a:pPr>
            <a:endParaRPr lang="en-US" dirty="0">
              <a:solidFill>
                <a:srgbClr val="0070C0"/>
              </a:solidFill>
              <a:latin typeface="Georgia" panose="02040502050405020303" pitchFamily="18" charset="0"/>
            </a:endParaRPr>
          </a:p>
          <a:p>
            <a:pPr marL="285750" indent="-285750">
              <a:buFont typeface="Wingdings" panose="05000000000000000000" pitchFamily="2" charset="2"/>
              <a:buChar char="q"/>
            </a:pPr>
            <a:r>
              <a:rPr lang="en-US" dirty="0">
                <a:solidFill>
                  <a:srgbClr val="0070C0"/>
                </a:solidFill>
                <a:latin typeface="Georgia" panose="02040502050405020303" pitchFamily="18" charset="0"/>
              </a:rPr>
              <a:t>It will now display the details of the medicines.</a:t>
            </a:r>
            <a:endParaRPr lang="en-IN" dirty="0">
              <a:solidFill>
                <a:srgbClr val="0070C0"/>
              </a:solidFill>
              <a:latin typeface="Georgia" panose="02040502050405020303" pitchFamily="18" charset="0"/>
            </a:endParaRPr>
          </a:p>
        </p:txBody>
      </p:sp>
      <p:pic>
        <p:nvPicPr>
          <p:cNvPr id="8" name="Picture 7">
            <a:extLst>
              <a:ext uri="{FF2B5EF4-FFF2-40B4-BE49-F238E27FC236}">
                <a16:creationId xmlns:a16="http://schemas.microsoft.com/office/drawing/2014/main" id="{348AAD09-3029-4F7D-9C74-47C100D0EE4D}"/>
              </a:ext>
            </a:extLst>
          </p:cNvPr>
          <p:cNvPicPr>
            <a:picLocks noChangeAspect="1"/>
          </p:cNvPicPr>
          <p:nvPr/>
        </p:nvPicPr>
        <p:blipFill>
          <a:blip r:embed="rId5"/>
          <a:stretch>
            <a:fillRect/>
          </a:stretch>
        </p:blipFill>
        <p:spPr>
          <a:xfrm>
            <a:off x="9089386" y="1857375"/>
            <a:ext cx="3023878" cy="823031"/>
          </a:xfrm>
          <a:prstGeom prst="rect">
            <a:avLst/>
          </a:prstGeom>
        </p:spPr>
      </p:pic>
      <p:pic>
        <p:nvPicPr>
          <p:cNvPr id="9" name="Picture 8">
            <a:extLst>
              <a:ext uri="{FF2B5EF4-FFF2-40B4-BE49-F238E27FC236}">
                <a16:creationId xmlns:a16="http://schemas.microsoft.com/office/drawing/2014/main" id="{582E1278-F3DF-49C9-AC4B-8BC6D7C9B219}"/>
              </a:ext>
            </a:extLst>
          </p:cNvPr>
          <p:cNvPicPr>
            <a:picLocks noChangeAspect="1"/>
          </p:cNvPicPr>
          <p:nvPr/>
        </p:nvPicPr>
        <p:blipFill>
          <a:blip r:embed="rId6"/>
          <a:stretch>
            <a:fillRect/>
          </a:stretch>
        </p:blipFill>
        <p:spPr>
          <a:xfrm>
            <a:off x="8677870" y="1856796"/>
            <a:ext cx="823031" cy="823031"/>
          </a:xfrm>
          <a:prstGeom prst="rect">
            <a:avLst/>
          </a:prstGeom>
        </p:spPr>
      </p:pic>
    </p:spTree>
    <p:extLst>
      <p:ext uri="{BB962C8B-B14F-4D97-AF65-F5344CB8AC3E}">
        <p14:creationId xmlns:p14="http://schemas.microsoft.com/office/powerpoint/2010/main" val="27254284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2A7F06-4CA3-4E35-A1DD-C126C3BB90EC}"/>
              </a:ext>
            </a:extLst>
          </p:cNvPr>
          <p:cNvSpPr>
            <a:spLocks noGrp="1"/>
          </p:cNvSpPr>
          <p:nvPr>
            <p:ph type="title"/>
          </p:nvPr>
        </p:nvSpPr>
        <p:spPr/>
        <p:txBody>
          <a:bodyPr>
            <a:scene3d>
              <a:camera prst="orthographicFront"/>
              <a:lightRig rig="soft" dir="t">
                <a:rot lat="0" lon="0" rev="15600000"/>
              </a:lightRig>
            </a:scene3d>
            <a:sp3d extrusionH="57150" prstMaterial="softEdge">
              <a:bevelT w="25400" h="38100"/>
            </a:sp3d>
          </a:bodyPr>
          <a:lstStyle/>
          <a:p>
            <a:pPr algn="ctr"/>
            <a:r>
              <a:rPr lang="en-IN" b="1" dirty="0">
                <a:ln/>
                <a:solidFill>
                  <a:schemeClr val="accent1">
                    <a:lumMod val="75000"/>
                  </a:schemeClr>
                </a:solidFill>
                <a:latin typeface="Bahnschrift" panose="020B0502040204020203" pitchFamily="34" charset="0"/>
              </a:rPr>
              <a:t>MEDICINES FRAME</a:t>
            </a:r>
          </a:p>
        </p:txBody>
      </p:sp>
      <p:pic>
        <p:nvPicPr>
          <p:cNvPr id="4" name="Picture 3">
            <a:extLst>
              <a:ext uri="{FF2B5EF4-FFF2-40B4-BE49-F238E27FC236}">
                <a16:creationId xmlns:a16="http://schemas.microsoft.com/office/drawing/2014/main" id="{4B5C3B2F-135D-414B-8AF2-6874CD98C490}"/>
              </a:ext>
            </a:extLst>
          </p:cNvPr>
          <p:cNvPicPr>
            <a:picLocks noChangeAspect="1"/>
          </p:cNvPicPr>
          <p:nvPr/>
        </p:nvPicPr>
        <p:blipFill>
          <a:blip r:embed="rId2"/>
          <a:stretch>
            <a:fillRect/>
          </a:stretch>
        </p:blipFill>
        <p:spPr>
          <a:xfrm>
            <a:off x="4743450" y="3360836"/>
            <a:ext cx="4743450" cy="2962275"/>
          </a:xfrm>
          <a:prstGeom prst="rect">
            <a:avLst/>
          </a:prstGeom>
          <a:ln>
            <a:solidFill>
              <a:schemeClr val="tx1"/>
            </a:solidFill>
          </a:ln>
        </p:spPr>
      </p:pic>
      <p:pic>
        <p:nvPicPr>
          <p:cNvPr id="7" name="Picture 6">
            <a:extLst>
              <a:ext uri="{FF2B5EF4-FFF2-40B4-BE49-F238E27FC236}">
                <a16:creationId xmlns:a16="http://schemas.microsoft.com/office/drawing/2014/main" id="{74FBD422-4B4B-42CF-9604-68B553C92E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9641" y="1585826"/>
            <a:ext cx="3848510" cy="2414674"/>
          </a:xfrm>
          <a:prstGeom prst="rect">
            <a:avLst/>
          </a:prstGeom>
          <a:ln>
            <a:solidFill>
              <a:schemeClr val="tx1"/>
            </a:solidFill>
          </a:ln>
        </p:spPr>
      </p:pic>
      <p:pic>
        <p:nvPicPr>
          <p:cNvPr id="8" name="Picture 7">
            <a:extLst>
              <a:ext uri="{FF2B5EF4-FFF2-40B4-BE49-F238E27FC236}">
                <a16:creationId xmlns:a16="http://schemas.microsoft.com/office/drawing/2014/main" id="{C99310D3-C33B-4EAF-B406-FB24274B95E9}"/>
              </a:ext>
            </a:extLst>
          </p:cNvPr>
          <p:cNvPicPr>
            <a:picLocks noChangeAspect="1"/>
          </p:cNvPicPr>
          <p:nvPr/>
        </p:nvPicPr>
        <p:blipFill>
          <a:blip r:embed="rId4"/>
          <a:stretch>
            <a:fillRect/>
          </a:stretch>
        </p:blipFill>
        <p:spPr>
          <a:xfrm>
            <a:off x="3980663" y="3543300"/>
            <a:ext cx="1316024" cy="731583"/>
          </a:xfrm>
          <a:prstGeom prst="rect">
            <a:avLst/>
          </a:prstGeom>
        </p:spPr>
      </p:pic>
      <p:sp>
        <p:nvSpPr>
          <p:cNvPr id="9" name="TextBox 8">
            <a:extLst>
              <a:ext uri="{FF2B5EF4-FFF2-40B4-BE49-F238E27FC236}">
                <a16:creationId xmlns:a16="http://schemas.microsoft.com/office/drawing/2014/main" id="{D9FE032B-5B30-4C55-8A34-5CA8E287B5E6}"/>
              </a:ext>
            </a:extLst>
          </p:cNvPr>
          <p:cNvSpPr txBox="1"/>
          <p:nvPr/>
        </p:nvSpPr>
        <p:spPr>
          <a:xfrm>
            <a:off x="9725026" y="2552699"/>
            <a:ext cx="2067334" cy="1744801"/>
          </a:xfrm>
          <a:prstGeom prst="rect">
            <a:avLst/>
          </a:prstGeom>
          <a:noFill/>
        </p:spPr>
        <p:txBody>
          <a:bodyPr wrap="square" rtlCol="0">
            <a:spAutoFit/>
          </a:bodyPr>
          <a:lstStyle/>
          <a:p>
            <a:pPr marL="285750" indent="-285750">
              <a:buFont typeface="Wingdings" panose="05000000000000000000" pitchFamily="2" charset="2"/>
              <a:buChar char="q"/>
            </a:pPr>
            <a:r>
              <a:rPr lang="en-US" dirty="0">
                <a:solidFill>
                  <a:srgbClr val="0070C0"/>
                </a:solidFill>
                <a:latin typeface="Georgia" panose="02040502050405020303" pitchFamily="18" charset="0"/>
              </a:rPr>
              <a:t>However, if the medicine is not in the stock, then a message saying that will be displayed.</a:t>
            </a:r>
            <a:endParaRPr lang="en-IN" dirty="0">
              <a:solidFill>
                <a:srgbClr val="0070C0"/>
              </a:solidFill>
              <a:latin typeface="Georgia" panose="02040502050405020303" pitchFamily="18" charset="0"/>
            </a:endParaRPr>
          </a:p>
        </p:txBody>
      </p:sp>
      <p:pic>
        <p:nvPicPr>
          <p:cNvPr id="10" name="Picture 9">
            <a:extLst>
              <a:ext uri="{FF2B5EF4-FFF2-40B4-BE49-F238E27FC236}">
                <a16:creationId xmlns:a16="http://schemas.microsoft.com/office/drawing/2014/main" id="{0F56FAF5-268C-409E-ABCF-8CF40DB42C80}"/>
              </a:ext>
            </a:extLst>
          </p:cNvPr>
          <p:cNvPicPr>
            <a:picLocks noChangeAspect="1"/>
          </p:cNvPicPr>
          <p:nvPr/>
        </p:nvPicPr>
        <p:blipFill>
          <a:blip r:embed="rId5"/>
          <a:stretch>
            <a:fillRect/>
          </a:stretch>
        </p:blipFill>
        <p:spPr>
          <a:xfrm>
            <a:off x="6324600" y="5157194"/>
            <a:ext cx="1562100" cy="506012"/>
          </a:xfrm>
          <a:prstGeom prst="rect">
            <a:avLst/>
          </a:prstGeom>
        </p:spPr>
      </p:pic>
    </p:spTree>
    <p:extLst>
      <p:ext uri="{BB962C8B-B14F-4D97-AF65-F5344CB8AC3E}">
        <p14:creationId xmlns:p14="http://schemas.microsoft.com/office/powerpoint/2010/main" val="42881381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AFF080-791A-44CC-8C05-03B0DD32D8A9}"/>
              </a:ext>
            </a:extLst>
          </p:cNvPr>
          <p:cNvSpPr>
            <a:spLocks noGrp="1"/>
          </p:cNvSpPr>
          <p:nvPr>
            <p:ph type="title"/>
          </p:nvPr>
        </p:nvSpPr>
        <p:spPr/>
        <p:txBody>
          <a:bodyPr>
            <a:scene3d>
              <a:camera prst="orthographicFront"/>
              <a:lightRig rig="soft" dir="t">
                <a:rot lat="0" lon="0" rev="15600000"/>
              </a:lightRig>
            </a:scene3d>
            <a:sp3d extrusionH="57150" prstMaterial="softEdge">
              <a:bevelT w="25400" h="38100"/>
            </a:sp3d>
          </a:bodyPr>
          <a:lstStyle/>
          <a:p>
            <a:pPr algn="ctr"/>
            <a:r>
              <a:rPr lang="en-IN" b="1" dirty="0">
                <a:ln/>
                <a:solidFill>
                  <a:schemeClr val="accent1">
                    <a:lumMod val="75000"/>
                  </a:schemeClr>
                </a:solidFill>
                <a:latin typeface="Bahnschrift" panose="020B0502040204020203" pitchFamily="34" charset="0"/>
              </a:rPr>
              <a:t>FACILITIES FRAME</a:t>
            </a:r>
          </a:p>
        </p:txBody>
      </p:sp>
      <p:pic>
        <p:nvPicPr>
          <p:cNvPr id="4" name="Content Placeholder 3">
            <a:extLst>
              <a:ext uri="{FF2B5EF4-FFF2-40B4-BE49-F238E27FC236}">
                <a16:creationId xmlns:a16="http://schemas.microsoft.com/office/drawing/2014/main" id="{35FC3163-1EE2-4DDD-BE98-A2FD49A50603}"/>
              </a:ext>
            </a:extLst>
          </p:cNvPr>
          <p:cNvPicPr>
            <a:picLocks noGrp="1" noChangeAspect="1"/>
          </p:cNvPicPr>
          <p:nvPr>
            <p:ph idx="1"/>
          </p:nvPr>
        </p:nvPicPr>
        <p:blipFill rotWithShape="1">
          <a:blip r:embed="rId2"/>
          <a:srcRect r="50000" b="32506"/>
          <a:stretch/>
        </p:blipFill>
        <p:spPr>
          <a:xfrm>
            <a:off x="3209926" y="2811212"/>
            <a:ext cx="4585524" cy="3481803"/>
          </a:xfrm>
          <a:prstGeom prst="rect">
            <a:avLst/>
          </a:prstGeom>
        </p:spPr>
      </p:pic>
      <p:pic>
        <p:nvPicPr>
          <p:cNvPr id="5" name="Picture 4">
            <a:extLst>
              <a:ext uri="{FF2B5EF4-FFF2-40B4-BE49-F238E27FC236}">
                <a16:creationId xmlns:a16="http://schemas.microsoft.com/office/drawing/2014/main" id="{9D4E236F-47FD-44E6-91F6-E6F52A0E8DB9}"/>
              </a:ext>
            </a:extLst>
          </p:cNvPr>
          <p:cNvPicPr>
            <a:picLocks noChangeAspect="1"/>
          </p:cNvPicPr>
          <p:nvPr/>
        </p:nvPicPr>
        <p:blipFill>
          <a:blip r:embed="rId3"/>
          <a:stretch>
            <a:fillRect/>
          </a:stretch>
        </p:blipFill>
        <p:spPr>
          <a:xfrm>
            <a:off x="8710611" y="1504761"/>
            <a:ext cx="2901948" cy="707197"/>
          </a:xfrm>
          <a:prstGeom prst="rect">
            <a:avLst/>
          </a:prstGeom>
        </p:spPr>
      </p:pic>
      <p:pic>
        <p:nvPicPr>
          <p:cNvPr id="6" name="Picture 5">
            <a:extLst>
              <a:ext uri="{FF2B5EF4-FFF2-40B4-BE49-F238E27FC236}">
                <a16:creationId xmlns:a16="http://schemas.microsoft.com/office/drawing/2014/main" id="{4F5B7D8D-C2C3-4AB8-8EB2-626E3BC0AC87}"/>
              </a:ext>
            </a:extLst>
          </p:cNvPr>
          <p:cNvPicPr>
            <a:picLocks noChangeAspect="1"/>
          </p:cNvPicPr>
          <p:nvPr/>
        </p:nvPicPr>
        <p:blipFill>
          <a:blip r:embed="rId4"/>
          <a:stretch>
            <a:fillRect/>
          </a:stretch>
        </p:blipFill>
        <p:spPr>
          <a:xfrm>
            <a:off x="8258172" y="1437355"/>
            <a:ext cx="904875" cy="842008"/>
          </a:xfrm>
          <a:prstGeom prst="rect">
            <a:avLst/>
          </a:prstGeom>
        </p:spPr>
      </p:pic>
      <p:sp>
        <p:nvSpPr>
          <p:cNvPr id="7" name="TextBox 6">
            <a:extLst>
              <a:ext uri="{FF2B5EF4-FFF2-40B4-BE49-F238E27FC236}">
                <a16:creationId xmlns:a16="http://schemas.microsoft.com/office/drawing/2014/main" id="{FC75DCCC-A44F-46F7-802D-6B92CFE145AA}"/>
              </a:ext>
            </a:extLst>
          </p:cNvPr>
          <p:cNvSpPr txBox="1"/>
          <p:nvPr/>
        </p:nvSpPr>
        <p:spPr>
          <a:xfrm>
            <a:off x="8710610" y="2576510"/>
            <a:ext cx="3309939" cy="4247317"/>
          </a:xfrm>
          <a:prstGeom prst="rect">
            <a:avLst/>
          </a:prstGeom>
          <a:noFill/>
        </p:spPr>
        <p:txBody>
          <a:bodyPr wrap="square" rtlCol="0">
            <a:spAutoFit/>
          </a:bodyPr>
          <a:lstStyle/>
          <a:p>
            <a:pPr marL="285750" indent="-285750">
              <a:buFont typeface="Wingdings" panose="05000000000000000000" pitchFamily="2" charset="2"/>
              <a:buChar char="q"/>
            </a:pPr>
            <a:r>
              <a:rPr lang="en-IN" dirty="0">
                <a:solidFill>
                  <a:srgbClr val="0070C0"/>
                </a:solidFill>
                <a:latin typeface="Georgia" panose="02040502050405020303" pitchFamily="18" charset="0"/>
              </a:rPr>
              <a:t>Here the information about the different functionalities can be obtained.</a:t>
            </a:r>
          </a:p>
          <a:p>
            <a:pPr marL="285750" indent="-285750">
              <a:buFont typeface="Wingdings" panose="05000000000000000000" pitchFamily="2" charset="2"/>
              <a:buChar char="q"/>
            </a:pPr>
            <a:r>
              <a:rPr lang="en-IN" dirty="0">
                <a:solidFill>
                  <a:srgbClr val="0070C0"/>
                </a:solidFill>
                <a:latin typeface="Georgia" panose="02040502050405020303" pitchFamily="18" charset="0"/>
              </a:rPr>
              <a:t>Here we can get the information about the different specialities offered by the Hospital.</a:t>
            </a:r>
          </a:p>
          <a:p>
            <a:pPr marL="285750" indent="-285750">
              <a:buFont typeface="Wingdings" panose="05000000000000000000" pitchFamily="2" charset="2"/>
              <a:buChar char="q"/>
            </a:pPr>
            <a:r>
              <a:rPr lang="en-IN" dirty="0">
                <a:solidFill>
                  <a:srgbClr val="0070C0"/>
                </a:solidFill>
                <a:latin typeface="Georgia" panose="02040502050405020303" pitchFamily="18" charset="0"/>
              </a:rPr>
              <a:t>Room availability will give total number of rooms and rooms vacant at the given time.</a:t>
            </a:r>
          </a:p>
          <a:p>
            <a:pPr marL="285750" indent="-285750">
              <a:buFont typeface="Wingdings" panose="05000000000000000000" pitchFamily="2" charset="2"/>
              <a:buChar char="q"/>
            </a:pPr>
            <a:r>
              <a:rPr lang="en-IN" dirty="0">
                <a:solidFill>
                  <a:srgbClr val="0070C0"/>
                </a:solidFill>
                <a:latin typeface="Georgia" panose="02040502050405020303" pitchFamily="18" charset="0"/>
              </a:rPr>
              <a:t>Patient status will give break down of active and admitted patients.</a:t>
            </a:r>
          </a:p>
          <a:p>
            <a:pPr marL="285750" indent="-285750">
              <a:buFont typeface="Wingdings" panose="05000000000000000000" pitchFamily="2" charset="2"/>
              <a:buChar char="q"/>
            </a:pPr>
            <a:endParaRPr lang="en-IN" dirty="0">
              <a:solidFill>
                <a:schemeClr val="accent1"/>
              </a:solidFill>
            </a:endParaRPr>
          </a:p>
        </p:txBody>
      </p:sp>
      <p:pic>
        <p:nvPicPr>
          <p:cNvPr id="8" name="Picture 7">
            <a:extLst>
              <a:ext uri="{FF2B5EF4-FFF2-40B4-BE49-F238E27FC236}">
                <a16:creationId xmlns:a16="http://schemas.microsoft.com/office/drawing/2014/main" id="{1FFF856D-ADCB-4021-9288-D0D18FEEBE2A}"/>
              </a:ext>
            </a:extLst>
          </p:cNvPr>
          <p:cNvPicPr>
            <a:picLocks noChangeAspect="1"/>
          </p:cNvPicPr>
          <p:nvPr/>
        </p:nvPicPr>
        <p:blipFill rotWithShape="1">
          <a:blip r:embed="rId5"/>
          <a:srcRect l="3156" t="41226" r="68289" b="39445"/>
          <a:stretch/>
        </p:blipFill>
        <p:spPr>
          <a:xfrm>
            <a:off x="314326" y="1485649"/>
            <a:ext cx="3481390" cy="1325563"/>
          </a:xfrm>
          <a:prstGeom prst="rect">
            <a:avLst/>
          </a:prstGeom>
        </p:spPr>
      </p:pic>
      <p:pic>
        <p:nvPicPr>
          <p:cNvPr id="9" name="Picture 8">
            <a:extLst>
              <a:ext uri="{FF2B5EF4-FFF2-40B4-BE49-F238E27FC236}">
                <a16:creationId xmlns:a16="http://schemas.microsoft.com/office/drawing/2014/main" id="{587EB030-EB69-4EDE-9950-15C658ADFE5B}"/>
              </a:ext>
            </a:extLst>
          </p:cNvPr>
          <p:cNvPicPr>
            <a:picLocks noChangeAspect="1"/>
          </p:cNvPicPr>
          <p:nvPr/>
        </p:nvPicPr>
        <p:blipFill>
          <a:blip r:embed="rId6"/>
          <a:stretch>
            <a:fillRect/>
          </a:stretch>
        </p:blipFill>
        <p:spPr>
          <a:xfrm rot="16200000">
            <a:off x="2957351" y="2314389"/>
            <a:ext cx="731583" cy="1146147"/>
          </a:xfrm>
          <a:prstGeom prst="rect">
            <a:avLst/>
          </a:prstGeom>
        </p:spPr>
      </p:pic>
      <p:pic>
        <p:nvPicPr>
          <p:cNvPr id="10" name="Picture 9">
            <a:extLst>
              <a:ext uri="{FF2B5EF4-FFF2-40B4-BE49-F238E27FC236}">
                <a16:creationId xmlns:a16="http://schemas.microsoft.com/office/drawing/2014/main" id="{E65BADA1-95A9-4537-913A-EA16F77DFFB6}"/>
              </a:ext>
            </a:extLst>
          </p:cNvPr>
          <p:cNvPicPr>
            <a:picLocks noChangeAspect="1"/>
          </p:cNvPicPr>
          <p:nvPr/>
        </p:nvPicPr>
        <p:blipFill>
          <a:blip r:embed="rId7"/>
          <a:stretch>
            <a:fillRect/>
          </a:stretch>
        </p:blipFill>
        <p:spPr>
          <a:xfrm>
            <a:off x="1896555" y="5372351"/>
            <a:ext cx="1426588" cy="768163"/>
          </a:xfrm>
          <a:prstGeom prst="rect">
            <a:avLst/>
          </a:prstGeom>
        </p:spPr>
      </p:pic>
      <p:sp>
        <p:nvSpPr>
          <p:cNvPr id="11" name="TextBox 10">
            <a:extLst>
              <a:ext uri="{FF2B5EF4-FFF2-40B4-BE49-F238E27FC236}">
                <a16:creationId xmlns:a16="http://schemas.microsoft.com/office/drawing/2014/main" id="{3962150F-199D-4F63-BD63-4030799F16E2}"/>
              </a:ext>
            </a:extLst>
          </p:cNvPr>
          <p:cNvSpPr txBox="1"/>
          <p:nvPr/>
        </p:nvSpPr>
        <p:spPr>
          <a:xfrm>
            <a:off x="419100" y="5648325"/>
            <a:ext cx="1724025" cy="923330"/>
          </a:xfrm>
          <a:prstGeom prst="rect">
            <a:avLst/>
          </a:prstGeom>
          <a:noFill/>
        </p:spPr>
        <p:txBody>
          <a:bodyPr wrap="square" rtlCol="0">
            <a:spAutoFit/>
          </a:bodyPr>
          <a:lstStyle/>
          <a:p>
            <a:r>
              <a:rPr lang="en-US" dirty="0">
                <a:solidFill>
                  <a:srgbClr val="0070C0"/>
                </a:solidFill>
                <a:latin typeface="Georgia" panose="02040502050405020303" pitchFamily="18" charset="0"/>
              </a:rPr>
              <a:t>Back button leads to Home Page </a:t>
            </a:r>
          </a:p>
        </p:txBody>
      </p:sp>
    </p:spTree>
    <p:extLst>
      <p:ext uri="{BB962C8B-B14F-4D97-AF65-F5344CB8AC3E}">
        <p14:creationId xmlns:p14="http://schemas.microsoft.com/office/powerpoint/2010/main" val="41284206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80B729-848B-4245-A4C1-F8B4D337DDAA}"/>
              </a:ext>
            </a:extLst>
          </p:cNvPr>
          <p:cNvSpPr>
            <a:spLocks noGrp="1"/>
          </p:cNvSpPr>
          <p:nvPr>
            <p:ph type="title"/>
          </p:nvPr>
        </p:nvSpPr>
        <p:spPr/>
        <p:txBody>
          <a:bodyPr>
            <a:scene3d>
              <a:camera prst="orthographicFront"/>
              <a:lightRig rig="soft" dir="t">
                <a:rot lat="0" lon="0" rev="15600000"/>
              </a:lightRig>
            </a:scene3d>
            <a:sp3d extrusionH="57150" prstMaterial="softEdge">
              <a:bevelT w="25400" h="38100"/>
            </a:sp3d>
          </a:bodyPr>
          <a:lstStyle/>
          <a:p>
            <a:pPr algn="ctr"/>
            <a:r>
              <a:rPr lang="en-IN" b="1" dirty="0">
                <a:ln/>
                <a:solidFill>
                  <a:schemeClr val="accent1">
                    <a:lumMod val="75000"/>
                  </a:schemeClr>
                </a:solidFill>
                <a:latin typeface="Bahnschrift" panose="020B0502040204020203" pitchFamily="34" charset="0"/>
              </a:rPr>
              <a:t>FACILITIES FRAME</a:t>
            </a:r>
          </a:p>
        </p:txBody>
      </p:sp>
      <p:pic>
        <p:nvPicPr>
          <p:cNvPr id="4" name="Content Placeholder 3">
            <a:extLst>
              <a:ext uri="{FF2B5EF4-FFF2-40B4-BE49-F238E27FC236}">
                <a16:creationId xmlns:a16="http://schemas.microsoft.com/office/drawing/2014/main" id="{23C3D6A6-8589-4415-98C6-A79E3E18E3A9}"/>
              </a:ext>
            </a:extLst>
          </p:cNvPr>
          <p:cNvPicPr>
            <a:picLocks noGrp="1" noChangeAspect="1"/>
          </p:cNvPicPr>
          <p:nvPr>
            <p:ph idx="1"/>
          </p:nvPr>
        </p:nvPicPr>
        <p:blipFill>
          <a:blip r:embed="rId2"/>
          <a:stretch>
            <a:fillRect/>
          </a:stretch>
        </p:blipFill>
        <p:spPr>
          <a:xfrm>
            <a:off x="628650" y="1690688"/>
            <a:ext cx="5853832" cy="4444865"/>
          </a:xfrm>
          <a:prstGeom prst="rect">
            <a:avLst/>
          </a:prstGeom>
        </p:spPr>
      </p:pic>
      <p:graphicFrame>
        <p:nvGraphicFramePr>
          <p:cNvPr id="9" name="Diagram 8">
            <a:extLst>
              <a:ext uri="{FF2B5EF4-FFF2-40B4-BE49-F238E27FC236}">
                <a16:creationId xmlns:a16="http://schemas.microsoft.com/office/drawing/2014/main" id="{50366EEA-D667-4AB1-8F5E-B87762A8DAD7}"/>
              </a:ext>
            </a:extLst>
          </p:cNvPr>
          <p:cNvGraphicFramePr/>
          <p:nvPr>
            <p:extLst>
              <p:ext uri="{D42A27DB-BD31-4B8C-83A1-F6EECF244321}">
                <p14:modId xmlns:p14="http://schemas.microsoft.com/office/powerpoint/2010/main" val="2633795485"/>
              </p:ext>
            </p:extLst>
          </p:nvPr>
        </p:nvGraphicFramePr>
        <p:xfrm>
          <a:off x="7235532" y="3429000"/>
          <a:ext cx="4371975" cy="23336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0" name="Picture 9">
            <a:extLst>
              <a:ext uri="{FF2B5EF4-FFF2-40B4-BE49-F238E27FC236}">
                <a16:creationId xmlns:a16="http://schemas.microsoft.com/office/drawing/2014/main" id="{EA28CEE6-1450-4554-9A36-C553FA9AE44B}"/>
              </a:ext>
            </a:extLst>
          </p:cNvPr>
          <p:cNvPicPr>
            <a:picLocks noChangeAspect="1"/>
          </p:cNvPicPr>
          <p:nvPr/>
        </p:nvPicPr>
        <p:blipFill>
          <a:blip r:embed="rId8"/>
          <a:stretch>
            <a:fillRect/>
          </a:stretch>
        </p:blipFill>
        <p:spPr>
          <a:xfrm>
            <a:off x="7686675" y="5053938"/>
            <a:ext cx="849006" cy="849006"/>
          </a:xfrm>
          <a:prstGeom prst="rect">
            <a:avLst/>
          </a:prstGeom>
        </p:spPr>
      </p:pic>
      <p:pic>
        <p:nvPicPr>
          <p:cNvPr id="11" name="Picture 10">
            <a:extLst>
              <a:ext uri="{FF2B5EF4-FFF2-40B4-BE49-F238E27FC236}">
                <a16:creationId xmlns:a16="http://schemas.microsoft.com/office/drawing/2014/main" id="{807B9783-B511-4C30-8309-E8709C6FA980}"/>
              </a:ext>
            </a:extLst>
          </p:cNvPr>
          <p:cNvPicPr>
            <a:picLocks noChangeAspect="1"/>
          </p:cNvPicPr>
          <p:nvPr/>
        </p:nvPicPr>
        <p:blipFill>
          <a:blip r:embed="rId9"/>
          <a:stretch>
            <a:fillRect/>
          </a:stretch>
        </p:blipFill>
        <p:spPr>
          <a:xfrm>
            <a:off x="7686675" y="4197568"/>
            <a:ext cx="849007" cy="780170"/>
          </a:xfrm>
          <a:prstGeom prst="rect">
            <a:avLst/>
          </a:prstGeom>
        </p:spPr>
      </p:pic>
      <p:sp>
        <p:nvSpPr>
          <p:cNvPr id="12" name="TextBox 11">
            <a:extLst>
              <a:ext uri="{FF2B5EF4-FFF2-40B4-BE49-F238E27FC236}">
                <a16:creationId xmlns:a16="http://schemas.microsoft.com/office/drawing/2014/main" id="{9DE146D6-E29D-4CF2-827A-0BC385E0FFCA}"/>
              </a:ext>
            </a:extLst>
          </p:cNvPr>
          <p:cNvSpPr txBox="1"/>
          <p:nvPr/>
        </p:nvSpPr>
        <p:spPr>
          <a:xfrm>
            <a:off x="7849894" y="1812925"/>
            <a:ext cx="3143250" cy="646331"/>
          </a:xfrm>
          <a:prstGeom prst="rect">
            <a:avLst/>
          </a:prstGeom>
          <a:noFill/>
        </p:spPr>
        <p:txBody>
          <a:bodyPr wrap="square" rtlCol="0">
            <a:spAutoFit/>
          </a:bodyPr>
          <a:lstStyle/>
          <a:p>
            <a:pPr marL="285750" indent="-285750">
              <a:buFont typeface="Wingdings" panose="05000000000000000000" pitchFamily="2" charset="2"/>
              <a:buChar char="q"/>
            </a:pPr>
            <a:r>
              <a:rPr lang="en-IN" dirty="0">
                <a:solidFill>
                  <a:srgbClr val="0070C0"/>
                </a:solidFill>
                <a:latin typeface="Georgia" panose="02040502050405020303" pitchFamily="18" charset="0"/>
              </a:rPr>
              <a:t>It will allow various information retrieval.</a:t>
            </a:r>
          </a:p>
        </p:txBody>
      </p:sp>
    </p:spTree>
    <p:extLst>
      <p:ext uri="{BB962C8B-B14F-4D97-AF65-F5344CB8AC3E}">
        <p14:creationId xmlns:p14="http://schemas.microsoft.com/office/powerpoint/2010/main" val="1868750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783619-705D-46E0-B4D8-C9EB7AD79121}"/>
              </a:ext>
            </a:extLst>
          </p:cNvPr>
          <p:cNvSpPr>
            <a:spLocks noGrp="1"/>
          </p:cNvSpPr>
          <p:nvPr>
            <p:ph type="title"/>
          </p:nvPr>
        </p:nvSpPr>
        <p:spPr/>
        <p:txBody>
          <a:bodyPr>
            <a:scene3d>
              <a:camera prst="orthographicFront"/>
              <a:lightRig rig="soft" dir="t">
                <a:rot lat="0" lon="0" rev="15600000"/>
              </a:lightRig>
            </a:scene3d>
            <a:sp3d extrusionH="57150" prstMaterial="softEdge">
              <a:bevelT w="25400" h="38100"/>
            </a:sp3d>
          </a:bodyPr>
          <a:lstStyle/>
          <a:p>
            <a:pPr algn="ctr"/>
            <a:r>
              <a:rPr lang="en-IN" b="1" dirty="0">
                <a:ln/>
                <a:solidFill>
                  <a:schemeClr val="accent1">
                    <a:lumMod val="75000"/>
                  </a:schemeClr>
                </a:solidFill>
                <a:latin typeface="Bahnschrift" panose="020B0502040204020203" pitchFamily="34" charset="0"/>
              </a:rPr>
              <a:t>FACILITIES FRAME</a:t>
            </a:r>
          </a:p>
        </p:txBody>
      </p:sp>
      <p:pic>
        <p:nvPicPr>
          <p:cNvPr id="4" name="Content Placeholder 3">
            <a:extLst>
              <a:ext uri="{FF2B5EF4-FFF2-40B4-BE49-F238E27FC236}">
                <a16:creationId xmlns:a16="http://schemas.microsoft.com/office/drawing/2014/main" id="{0E9CB0D6-E4F8-4E82-B021-B68E64877A58}"/>
              </a:ext>
            </a:extLst>
          </p:cNvPr>
          <p:cNvPicPr>
            <a:picLocks noGrp="1" noChangeAspect="1"/>
          </p:cNvPicPr>
          <p:nvPr>
            <p:ph idx="1"/>
          </p:nvPr>
        </p:nvPicPr>
        <p:blipFill rotWithShape="1">
          <a:blip r:embed="rId2"/>
          <a:srcRect l="132" t="14959" r="37533" b="42793"/>
          <a:stretch/>
        </p:blipFill>
        <p:spPr>
          <a:xfrm>
            <a:off x="457200" y="1795810"/>
            <a:ext cx="3248025" cy="1671650"/>
          </a:xfrm>
          <a:prstGeom prst="rect">
            <a:avLst/>
          </a:prstGeom>
          <a:ln>
            <a:solidFill>
              <a:schemeClr val="tx1"/>
            </a:solidFill>
          </a:ln>
        </p:spPr>
      </p:pic>
      <p:pic>
        <p:nvPicPr>
          <p:cNvPr id="6" name="Picture 5">
            <a:extLst>
              <a:ext uri="{FF2B5EF4-FFF2-40B4-BE49-F238E27FC236}">
                <a16:creationId xmlns:a16="http://schemas.microsoft.com/office/drawing/2014/main" id="{0E31743B-A112-42FD-9605-875672AD693E}"/>
              </a:ext>
            </a:extLst>
          </p:cNvPr>
          <p:cNvPicPr>
            <a:picLocks noChangeAspect="1"/>
          </p:cNvPicPr>
          <p:nvPr/>
        </p:nvPicPr>
        <p:blipFill>
          <a:blip r:embed="rId3"/>
          <a:stretch>
            <a:fillRect/>
          </a:stretch>
        </p:blipFill>
        <p:spPr>
          <a:xfrm>
            <a:off x="8594853" y="1795809"/>
            <a:ext cx="2908044" cy="652329"/>
          </a:xfrm>
          <a:prstGeom prst="rect">
            <a:avLst/>
          </a:prstGeom>
        </p:spPr>
      </p:pic>
      <p:pic>
        <p:nvPicPr>
          <p:cNvPr id="7" name="Picture 6">
            <a:extLst>
              <a:ext uri="{FF2B5EF4-FFF2-40B4-BE49-F238E27FC236}">
                <a16:creationId xmlns:a16="http://schemas.microsoft.com/office/drawing/2014/main" id="{7C383C26-AE90-4084-AD2E-1B591694BD3E}"/>
              </a:ext>
            </a:extLst>
          </p:cNvPr>
          <p:cNvPicPr>
            <a:picLocks noChangeAspect="1"/>
          </p:cNvPicPr>
          <p:nvPr/>
        </p:nvPicPr>
        <p:blipFill>
          <a:blip r:embed="rId4"/>
          <a:stretch>
            <a:fillRect/>
          </a:stretch>
        </p:blipFill>
        <p:spPr>
          <a:xfrm>
            <a:off x="8123549" y="1795809"/>
            <a:ext cx="847417" cy="780356"/>
          </a:xfrm>
          <a:prstGeom prst="rect">
            <a:avLst/>
          </a:prstGeom>
        </p:spPr>
      </p:pic>
      <p:pic>
        <p:nvPicPr>
          <p:cNvPr id="8" name="Picture 7">
            <a:extLst>
              <a:ext uri="{FF2B5EF4-FFF2-40B4-BE49-F238E27FC236}">
                <a16:creationId xmlns:a16="http://schemas.microsoft.com/office/drawing/2014/main" id="{D0375421-F562-43AF-ADF5-30FCE11430BE}"/>
              </a:ext>
            </a:extLst>
          </p:cNvPr>
          <p:cNvPicPr>
            <a:picLocks noChangeAspect="1"/>
          </p:cNvPicPr>
          <p:nvPr/>
        </p:nvPicPr>
        <p:blipFill rotWithShape="1">
          <a:blip r:embed="rId5"/>
          <a:srcRect t="13408" r="68401" b="61111"/>
          <a:stretch/>
        </p:blipFill>
        <p:spPr>
          <a:xfrm>
            <a:off x="4068452" y="1834269"/>
            <a:ext cx="3560195" cy="1633191"/>
          </a:xfrm>
          <a:prstGeom prst="rect">
            <a:avLst/>
          </a:prstGeom>
        </p:spPr>
      </p:pic>
      <p:pic>
        <p:nvPicPr>
          <p:cNvPr id="9" name="Picture 8">
            <a:extLst>
              <a:ext uri="{FF2B5EF4-FFF2-40B4-BE49-F238E27FC236}">
                <a16:creationId xmlns:a16="http://schemas.microsoft.com/office/drawing/2014/main" id="{3B75B2EE-286A-42F1-9286-C33508A63669}"/>
              </a:ext>
            </a:extLst>
          </p:cNvPr>
          <p:cNvPicPr>
            <a:picLocks noChangeAspect="1"/>
          </p:cNvPicPr>
          <p:nvPr/>
        </p:nvPicPr>
        <p:blipFill>
          <a:blip r:embed="rId6"/>
          <a:stretch>
            <a:fillRect/>
          </a:stretch>
        </p:blipFill>
        <p:spPr>
          <a:xfrm>
            <a:off x="3495378" y="2448138"/>
            <a:ext cx="1146147" cy="731583"/>
          </a:xfrm>
          <a:prstGeom prst="rect">
            <a:avLst/>
          </a:prstGeom>
        </p:spPr>
      </p:pic>
      <p:pic>
        <p:nvPicPr>
          <p:cNvPr id="10" name="Picture 9">
            <a:extLst>
              <a:ext uri="{FF2B5EF4-FFF2-40B4-BE49-F238E27FC236}">
                <a16:creationId xmlns:a16="http://schemas.microsoft.com/office/drawing/2014/main" id="{5F0C1B09-442E-4539-A48A-71D72F8E8D47}"/>
              </a:ext>
            </a:extLst>
          </p:cNvPr>
          <p:cNvPicPr>
            <a:picLocks noChangeAspect="1"/>
          </p:cNvPicPr>
          <p:nvPr/>
        </p:nvPicPr>
        <p:blipFill>
          <a:blip r:embed="rId7"/>
          <a:stretch>
            <a:fillRect/>
          </a:stretch>
        </p:blipFill>
        <p:spPr>
          <a:xfrm flipV="1">
            <a:off x="4388972" y="2228849"/>
            <a:ext cx="2992903" cy="485774"/>
          </a:xfrm>
          <a:prstGeom prst="rect">
            <a:avLst/>
          </a:prstGeom>
          <a:ln>
            <a:solidFill>
              <a:schemeClr val="tx1"/>
            </a:solidFill>
          </a:ln>
        </p:spPr>
      </p:pic>
      <p:pic>
        <p:nvPicPr>
          <p:cNvPr id="11" name="Picture 10">
            <a:extLst>
              <a:ext uri="{FF2B5EF4-FFF2-40B4-BE49-F238E27FC236}">
                <a16:creationId xmlns:a16="http://schemas.microsoft.com/office/drawing/2014/main" id="{D5F037CB-8BF0-438D-A585-29D91B8C6AC3}"/>
              </a:ext>
            </a:extLst>
          </p:cNvPr>
          <p:cNvPicPr>
            <a:picLocks noChangeAspect="1"/>
          </p:cNvPicPr>
          <p:nvPr/>
        </p:nvPicPr>
        <p:blipFill>
          <a:blip r:embed="rId8"/>
          <a:stretch>
            <a:fillRect/>
          </a:stretch>
        </p:blipFill>
        <p:spPr>
          <a:xfrm>
            <a:off x="457200" y="4213970"/>
            <a:ext cx="3560373" cy="1633870"/>
          </a:xfrm>
          <a:prstGeom prst="rect">
            <a:avLst/>
          </a:prstGeom>
          <a:ln>
            <a:solidFill>
              <a:schemeClr val="tx1"/>
            </a:solidFill>
          </a:ln>
        </p:spPr>
      </p:pic>
      <p:pic>
        <p:nvPicPr>
          <p:cNvPr id="13" name="Picture 12">
            <a:extLst>
              <a:ext uri="{FF2B5EF4-FFF2-40B4-BE49-F238E27FC236}">
                <a16:creationId xmlns:a16="http://schemas.microsoft.com/office/drawing/2014/main" id="{55ECF9FF-3222-475C-9021-17C3562F421C}"/>
              </a:ext>
            </a:extLst>
          </p:cNvPr>
          <p:cNvPicPr>
            <a:picLocks noChangeAspect="1"/>
          </p:cNvPicPr>
          <p:nvPr/>
        </p:nvPicPr>
        <p:blipFill rotWithShape="1">
          <a:blip r:embed="rId9"/>
          <a:srcRect t="15300" r="68654" b="62436"/>
          <a:stretch/>
        </p:blipFill>
        <p:spPr>
          <a:xfrm>
            <a:off x="4185160" y="4213970"/>
            <a:ext cx="3821680" cy="1526865"/>
          </a:xfrm>
          <a:prstGeom prst="rect">
            <a:avLst/>
          </a:prstGeom>
          <a:ln>
            <a:solidFill>
              <a:schemeClr val="tx1"/>
            </a:solidFill>
          </a:ln>
        </p:spPr>
      </p:pic>
      <p:pic>
        <p:nvPicPr>
          <p:cNvPr id="12" name="Picture 11">
            <a:extLst>
              <a:ext uri="{FF2B5EF4-FFF2-40B4-BE49-F238E27FC236}">
                <a16:creationId xmlns:a16="http://schemas.microsoft.com/office/drawing/2014/main" id="{A210D3BF-64C3-4F3E-8CDC-374074E45DAB}"/>
              </a:ext>
            </a:extLst>
          </p:cNvPr>
          <p:cNvPicPr>
            <a:picLocks noChangeAspect="1"/>
          </p:cNvPicPr>
          <p:nvPr/>
        </p:nvPicPr>
        <p:blipFill>
          <a:blip r:embed="rId10"/>
          <a:stretch>
            <a:fillRect/>
          </a:stretch>
        </p:blipFill>
        <p:spPr>
          <a:xfrm>
            <a:off x="3589351" y="4815808"/>
            <a:ext cx="1146147" cy="731583"/>
          </a:xfrm>
          <a:prstGeom prst="rect">
            <a:avLst/>
          </a:prstGeom>
        </p:spPr>
      </p:pic>
      <p:pic>
        <p:nvPicPr>
          <p:cNvPr id="14" name="Picture 13">
            <a:extLst>
              <a:ext uri="{FF2B5EF4-FFF2-40B4-BE49-F238E27FC236}">
                <a16:creationId xmlns:a16="http://schemas.microsoft.com/office/drawing/2014/main" id="{B0ED8BB4-31F9-418D-B076-1AFE631FDE70}"/>
              </a:ext>
            </a:extLst>
          </p:cNvPr>
          <p:cNvPicPr>
            <a:picLocks noChangeAspect="1"/>
          </p:cNvPicPr>
          <p:nvPr/>
        </p:nvPicPr>
        <p:blipFill>
          <a:blip r:embed="rId11"/>
          <a:stretch>
            <a:fillRect/>
          </a:stretch>
        </p:blipFill>
        <p:spPr>
          <a:xfrm>
            <a:off x="4635252" y="4862734"/>
            <a:ext cx="2993395" cy="684657"/>
          </a:xfrm>
          <a:prstGeom prst="rect">
            <a:avLst/>
          </a:prstGeom>
        </p:spPr>
      </p:pic>
      <p:sp>
        <p:nvSpPr>
          <p:cNvPr id="15" name="TextBox 14">
            <a:extLst>
              <a:ext uri="{FF2B5EF4-FFF2-40B4-BE49-F238E27FC236}">
                <a16:creationId xmlns:a16="http://schemas.microsoft.com/office/drawing/2014/main" id="{E625E001-66E9-4A53-84C5-D89887F9BBBE}"/>
              </a:ext>
            </a:extLst>
          </p:cNvPr>
          <p:cNvSpPr txBox="1"/>
          <p:nvPr/>
        </p:nvSpPr>
        <p:spPr>
          <a:xfrm>
            <a:off x="8594853" y="2448138"/>
            <a:ext cx="2908044" cy="3970318"/>
          </a:xfrm>
          <a:prstGeom prst="rect">
            <a:avLst/>
          </a:prstGeom>
          <a:noFill/>
        </p:spPr>
        <p:txBody>
          <a:bodyPr wrap="square" rtlCol="0">
            <a:spAutoFit/>
          </a:bodyPr>
          <a:lstStyle/>
          <a:p>
            <a:pPr marL="285750" indent="-285750">
              <a:buFont typeface="Wingdings" panose="05000000000000000000" pitchFamily="2" charset="2"/>
              <a:buChar char="q"/>
            </a:pPr>
            <a:r>
              <a:rPr lang="en-IN" dirty="0">
                <a:solidFill>
                  <a:srgbClr val="0070C0"/>
                </a:solidFill>
                <a:latin typeface="Georgia" panose="02040502050405020303" pitchFamily="18" charset="0"/>
              </a:rPr>
              <a:t>Total number of patients who have taken treatment from hospital till date.</a:t>
            </a:r>
          </a:p>
          <a:p>
            <a:endParaRPr lang="en-IN" dirty="0">
              <a:solidFill>
                <a:srgbClr val="0070C0"/>
              </a:solidFill>
              <a:latin typeface="Georgia" panose="02040502050405020303" pitchFamily="18" charset="0"/>
            </a:endParaRPr>
          </a:p>
          <a:p>
            <a:pPr marL="285750" indent="-285750">
              <a:buFont typeface="Wingdings" panose="05000000000000000000" pitchFamily="2" charset="2"/>
              <a:buChar char="q"/>
            </a:pPr>
            <a:r>
              <a:rPr lang="en-IN" dirty="0">
                <a:solidFill>
                  <a:srgbClr val="0070C0"/>
                </a:solidFill>
                <a:latin typeface="Georgia" panose="02040502050405020303" pitchFamily="18" charset="0"/>
              </a:rPr>
              <a:t>category of patients into:</a:t>
            </a:r>
          </a:p>
          <a:p>
            <a:pPr marL="285750" indent="-285750">
              <a:buFont typeface="Arial" panose="020B0604020202020204" pitchFamily="34" charset="0"/>
              <a:buChar char="•"/>
            </a:pPr>
            <a:r>
              <a:rPr lang="en-IN" dirty="0">
                <a:solidFill>
                  <a:srgbClr val="0070C0"/>
                </a:solidFill>
                <a:latin typeface="Georgia" panose="02040502050405020303" pitchFamily="18" charset="0"/>
              </a:rPr>
              <a:t>Total patients include            active and inactive both.</a:t>
            </a:r>
          </a:p>
          <a:p>
            <a:pPr marL="285750" indent="-285750">
              <a:buFont typeface="Arial" panose="020B0604020202020204" pitchFamily="34" charset="0"/>
              <a:buChar char="•"/>
            </a:pPr>
            <a:r>
              <a:rPr lang="en-IN" dirty="0">
                <a:solidFill>
                  <a:srgbClr val="0070C0"/>
                </a:solidFill>
                <a:latin typeface="Georgia" panose="02040502050405020303" pitchFamily="18" charset="0"/>
              </a:rPr>
              <a:t>Active patients will be further divided in admitted and consulting.</a:t>
            </a:r>
          </a:p>
        </p:txBody>
      </p:sp>
    </p:spTree>
    <p:extLst>
      <p:ext uri="{BB962C8B-B14F-4D97-AF65-F5344CB8AC3E}">
        <p14:creationId xmlns:p14="http://schemas.microsoft.com/office/powerpoint/2010/main" val="20308447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6A792-1497-429C-860A-362D1A98485A}"/>
              </a:ext>
            </a:extLst>
          </p:cNvPr>
          <p:cNvSpPr>
            <a:spLocks noGrp="1"/>
          </p:cNvSpPr>
          <p:nvPr>
            <p:ph type="title"/>
          </p:nvPr>
        </p:nvSpPr>
        <p:spPr/>
        <p:txBody>
          <a:bodyPr>
            <a:scene3d>
              <a:camera prst="orthographicFront"/>
              <a:lightRig rig="soft" dir="t">
                <a:rot lat="0" lon="0" rev="15600000"/>
              </a:lightRig>
            </a:scene3d>
            <a:sp3d extrusionH="57150" prstMaterial="softEdge">
              <a:bevelT w="25400" h="38100"/>
            </a:sp3d>
          </a:bodyPr>
          <a:lstStyle/>
          <a:p>
            <a:pPr algn="ctr"/>
            <a:r>
              <a:rPr lang="en-US" b="1" dirty="0">
                <a:ln/>
                <a:solidFill>
                  <a:schemeClr val="accent1">
                    <a:lumMod val="75000"/>
                  </a:schemeClr>
                </a:solidFill>
                <a:latin typeface="Bahnschrift" panose="020B0502040204020203" pitchFamily="34" charset="0"/>
              </a:rPr>
              <a:t>A</a:t>
            </a:r>
            <a:r>
              <a:rPr lang="en-IN" b="1" dirty="0">
                <a:ln/>
                <a:solidFill>
                  <a:schemeClr val="accent1">
                    <a:lumMod val="75000"/>
                  </a:schemeClr>
                </a:solidFill>
                <a:latin typeface="Bahnschrift" panose="020B0502040204020203" pitchFamily="34" charset="0"/>
              </a:rPr>
              <a:t>BSTRACT</a:t>
            </a:r>
          </a:p>
        </p:txBody>
      </p:sp>
      <p:sp>
        <p:nvSpPr>
          <p:cNvPr id="3" name="Content Placeholder 2">
            <a:extLst>
              <a:ext uri="{FF2B5EF4-FFF2-40B4-BE49-F238E27FC236}">
                <a16:creationId xmlns:a16="http://schemas.microsoft.com/office/drawing/2014/main" id="{311B7C64-2E63-4F4A-BD4E-D28D40E06BAD}"/>
              </a:ext>
            </a:extLst>
          </p:cNvPr>
          <p:cNvSpPr>
            <a:spLocks noGrp="1"/>
          </p:cNvSpPr>
          <p:nvPr>
            <p:ph idx="1"/>
          </p:nvPr>
        </p:nvSpPr>
        <p:spPr/>
        <p:txBody>
          <a:bodyPr/>
          <a:lstStyle/>
          <a:p>
            <a:pPr marL="0" indent="0">
              <a:buNone/>
            </a:pPr>
            <a:r>
              <a:rPr lang="en-US" dirty="0">
                <a:solidFill>
                  <a:srgbClr val="0070C0"/>
                </a:solidFill>
                <a:latin typeface="Georgia" panose="02040502050405020303" pitchFamily="18" charset="0"/>
              </a:rPr>
              <a:t>The Hospital Management System is a project created in Java     language with GUI implementation for better user interaction. It is an element of the medical informatics solutions and focuses mainly on the administration of the hospitals. It basically runs on the idea that the admin handles all the records in this. It is highly confidential as it contains all the personal information of doctors and patients. It also contains all the necessary information about the medicines and other facilities offered by the hospital.</a:t>
            </a:r>
            <a:endParaRPr lang="en-IN" dirty="0">
              <a:solidFill>
                <a:srgbClr val="0070C0"/>
              </a:solidFill>
              <a:latin typeface="Georgia" panose="02040502050405020303" pitchFamily="18" charset="0"/>
            </a:endParaRPr>
          </a:p>
          <a:p>
            <a:endParaRPr lang="en-IN" dirty="0"/>
          </a:p>
        </p:txBody>
      </p:sp>
    </p:spTree>
    <p:extLst>
      <p:ext uri="{BB962C8B-B14F-4D97-AF65-F5344CB8AC3E}">
        <p14:creationId xmlns:p14="http://schemas.microsoft.com/office/powerpoint/2010/main" val="9993886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289449-9FAD-465E-943F-A58E1CC5FF55}"/>
              </a:ext>
            </a:extLst>
          </p:cNvPr>
          <p:cNvSpPr>
            <a:spLocks noGrp="1"/>
          </p:cNvSpPr>
          <p:nvPr>
            <p:ph type="title"/>
          </p:nvPr>
        </p:nvSpPr>
        <p:spPr/>
        <p:txBody>
          <a:bodyPr>
            <a:scene3d>
              <a:camera prst="orthographicFront"/>
              <a:lightRig rig="soft" dir="t">
                <a:rot lat="0" lon="0" rev="15600000"/>
              </a:lightRig>
            </a:scene3d>
            <a:sp3d extrusionH="57150" prstMaterial="softEdge">
              <a:bevelT w="25400" h="38100"/>
            </a:sp3d>
          </a:bodyPr>
          <a:lstStyle/>
          <a:p>
            <a:pPr algn="ctr"/>
            <a:r>
              <a:rPr lang="en-IN" b="1" dirty="0">
                <a:ln/>
                <a:solidFill>
                  <a:schemeClr val="accent1">
                    <a:lumMod val="75000"/>
                  </a:schemeClr>
                </a:solidFill>
                <a:latin typeface="Bahnschrift" panose="020B0502040204020203" pitchFamily="34" charset="0"/>
              </a:rPr>
              <a:t>FACILITIES FRAME</a:t>
            </a:r>
          </a:p>
        </p:txBody>
      </p:sp>
      <p:pic>
        <p:nvPicPr>
          <p:cNvPr id="4" name="Content Placeholder 3">
            <a:extLst>
              <a:ext uri="{FF2B5EF4-FFF2-40B4-BE49-F238E27FC236}">
                <a16:creationId xmlns:a16="http://schemas.microsoft.com/office/drawing/2014/main" id="{1E171251-CC05-4B62-8236-14AFC2DAEC9A}"/>
              </a:ext>
            </a:extLst>
          </p:cNvPr>
          <p:cNvPicPr>
            <a:picLocks noGrp="1" noChangeAspect="1"/>
          </p:cNvPicPr>
          <p:nvPr>
            <p:ph idx="1"/>
          </p:nvPr>
        </p:nvPicPr>
        <p:blipFill rotWithShape="1">
          <a:blip r:embed="rId2"/>
          <a:srcRect l="61636" t="19992" r="1295" b="46297"/>
          <a:stretch/>
        </p:blipFill>
        <p:spPr>
          <a:xfrm>
            <a:off x="971550" y="1962150"/>
            <a:ext cx="2124076" cy="1466850"/>
          </a:xfrm>
          <a:prstGeom prst="rect">
            <a:avLst/>
          </a:prstGeom>
          <a:ln>
            <a:solidFill>
              <a:schemeClr val="tx1"/>
            </a:solidFill>
          </a:ln>
        </p:spPr>
      </p:pic>
      <p:pic>
        <p:nvPicPr>
          <p:cNvPr id="5" name="Picture 4">
            <a:extLst>
              <a:ext uri="{FF2B5EF4-FFF2-40B4-BE49-F238E27FC236}">
                <a16:creationId xmlns:a16="http://schemas.microsoft.com/office/drawing/2014/main" id="{498F139B-BB97-4B27-A3F6-43873962BEB3}"/>
              </a:ext>
            </a:extLst>
          </p:cNvPr>
          <p:cNvPicPr>
            <a:picLocks noChangeAspect="1"/>
          </p:cNvPicPr>
          <p:nvPr/>
        </p:nvPicPr>
        <p:blipFill rotWithShape="1">
          <a:blip r:embed="rId3"/>
          <a:srcRect l="31094" t="13056" r="50703" b="63472"/>
          <a:stretch/>
        </p:blipFill>
        <p:spPr>
          <a:xfrm>
            <a:off x="4057650" y="1890712"/>
            <a:ext cx="2219325" cy="1609725"/>
          </a:xfrm>
          <a:prstGeom prst="rect">
            <a:avLst/>
          </a:prstGeom>
          <a:ln>
            <a:solidFill>
              <a:schemeClr val="tx1"/>
            </a:solidFill>
          </a:ln>
        </p:spPr>
      </p:pic>
      <p:pic>
        <p:nvPicPr>
          <p:cNvPr id="6" name="Picture 5">
            <a:extLst>
              <a:ext uri="{FF2B5EF4-FFF2-40B4-BE49-F238E27FC236}">
                <a16:creationId xmlns:a16="http://schemas.microsoft.com/office/drawing/2014/main" id="{8499EE27-8477-46E7-B4C7-4DFFA50E8F29}"/>
              </a:ext>
            </a:extLst>
          </p:cNvPr>
          <p:cNvPicPr>
            <a:picLocks noChangeAspect="1"/>
          </p:cNvPicPr>
          <p:nvPr/>
        </p:nvPicPr>
        <p:blipFill>
          <a:blip r:embed="rId4"/>
          <a:stretch>
            <a:fillRect/>
          </a:stretch>
        </p:blipFill>
        <p:spPr>
          <a:xfrm>
            <a:off x="3133726" y="2510758"/>
            <a:ext cx="1552574" cy="731583"/>
          </a:xfrm>
          <a:prstGeom prst="rect">
            <a:avLst/>
          </a:prstGeom>
        </p:spPr>
      </p:pic>
      <p:pic>
        <p:nvPicPr>
          <p:cNvPr id="7" name="Picture 6">
            <a:extLst>
              <a:ext uri="{FF2B5EF4-FFF2-40B4-BE49-F238E27FC236}">
                <a16:creationId xmlns:a16="http://schemas.microsoft.com/office/drawing/2014/main" id="{667DFFB6-97A3-45B2-AA76-AC6DA76A38D3}"/>
              </a:ext>
            </a:extLst>
          </p:cNvPr>
          <p:cNvPicPr>
            <a:picLocks noChangeAspect="1"/>
          </p:cNvPicPr>
          <p:nvPr/>
        </p:nvPicPr>
        <p:blipFill>
          <a:blip r:embed="rId5"/>
          <a:stretch>
            <a:fillRect/>
          </a:stretch>
        </p:blipFill>
        <p:spPr>
          <a:xfrm>
            <a:off x="4315159" y="2876175"/>
            <a:ext cx="1961816" cy="460217"/>
          </a:xfrm>
          <a:prstGeom prst="rect">
            <a:avLst/>
          </a:prstGeom>
        </p:spPr>
      </p:pic>
      <p:pic>
        <p:nvPicPr>
          <p:cNvPr id="8" name="Picture 7">
            <a:extLst>
              <a:ext uri="{FF2B5EF4-FFF2-40B4-BE49-F238E27FC236}">
                <a16:creationId xmlns:a16="http://schemas.microsoft.com/office/drawing/2014/main" id="{2A6C802B-616D-4A7A-B97A-A00D61B98FB2}"/>
              </a:ext>
            </a:extLst>
          </p:cNvPr>
          <p:cNvPicPr>
            <a:picLocks noChangeAspect="1"/>
          </p:cNvPicPr>
          <p:nvPr/>
        </p:nvPicPr>
        <p:blipFill rotWithShape="1">
          <a:blip r:embed="rId6"/>
          <a:srcRect t="8830" r="2086" b="12348"/>
          <a:stretch/>
        </p:blipFill>
        <p:spPr>
          <a:xfrm>
            <a:off x="8819992" y="673706"/>
            <a:ext cx="2702158" cy="1609725"/>
          </a:xfrm>
          <a:prstGeom prst="rect">
            <a:avLst/>
          </a:prstGeom>
        </p:spPr>
      </p:pic>
      <p:pic>
        <p:nvPicPr>
          <p:cNvPr id="9" name="Picture 8">
            <a:extLst>
              <a:ext uri="{FF2B5EF4-FFF2-40B4-BE49-F238E27FC236}">
                <a16:creationId xmlns:a16="http://schemas.microsoft.com/office/drawing/2014/main" id="{86F23B67-0C7B-40A6-84FC-D0EE1D095EA7}"/>
              </a:ext>
            </a:extLst>
          </p:cNvPr>
          <p:cNvPicPr>
            <a:picLocks noChangeAspect="1"/>
          </p:cNvPicPr>
          <p:nvPr/>
        </p:nvPicPr>
        <p:blipFill rotWithShape="1">
          <a:blip r:embed="rId7"/>
          <a:srcRect l="59564" t="52052" b="7862"/>
          <a:stretch/>
        </p:blipFill>
        <p:spPr>
          <a:xfrm>
            <a:off x="838200" y="4357687"/>
            <a:ext cx="2295526" cy="1727905"/>
          </a:xfrm>
          <a:prstGeom prst="rect">
            <a:avLst/>
          </a:prstGeom>
          <a:ln>
            <a:solidFill>
              <a:schemeClr val="tx1"/>
            </a:solidFill>
          </a:ln>
        </p:spPr>
      </p:pic>
      <p:pic>
        <p:nvPicPr>
          <p:cNvPr id="11" name="Picture 10">
            <a:extLst>
              <a:ext uri="{FF2B5EF4-FFF2-40B4-BE49-F238E27FC236}">
                <a16:creationId xmlns:a16="http://schemas.microsoft.com/office/drawing/2014/main" id="{39923444-67AE-4A80-94D9-B8F19B7EE310}"/>
              </a:ext>
            </a:extLst>
          </p:cNvPr>
          <p:cNvPicPr>
            <a:picLocks noChangeAspect="1"/>
          </p:cNvPicPr>
          <p:nvPr/>
        </p:nvPicPr>
        <p:blipFill rotWithShape="1">
          <a:blip r:embed="rId8"/>
          <a:srcRect l="31094" t="35556" r="50703" b="38889"/>
          <a:stretch/>
        </p:blipFill>
        <p:spPr>
          <a:xfrm>
            <a:off x="4057649" y="4227804"/>
            <a:ext cx="2219325" cy="1752600"/>
          </a:xfrm>
          <a:prstGeom prst="rect">
            <a:avLst/>
          </a:prstGeom>
          <a:ln>
            <a:solidFill>
              <a:schemeClr val="tx1"/>
            </a:solidFill>
          </a:ln>
        </p:spPr>
      </p:pic>
      <p:pic>
        <p:nvPicPr>
          <p:cNvPr id="10" name="Picture 9">
            <a:extLst>
              <a:ext uri="{FF2B5EF4-FFF2-40B4-BE49-F238E27FC236}">
                <a16:creationId xmlns:a16="http://schemas.microsoft.com/office/drawing/2014/main" id="{37FC05C4-4B45-4601-8E72-300B7E340A6B}"/>
              </a:ext>
            </a:extLst>
          </p:cNvPr>
          <p:cNvPicPr>
            <a:picLocks noChangeAspect="1"/>
          </p:cNvPicPr>
          <p:nvPr/>
        </p:nvPicPr>
        <p:blipFill>
          <a:blip r:embed="rId9"/>
          <a:stretch>
            <a:fillRect/>
          </a:stretch>
        </p:blipFill>
        <p:spPr>
          <a:xfrm>
            <a:off x="3095626" y="5025358"/>
            <a:ext cx="1554615" cy="731583"/>
          </a:xfrm>
          <a:prstGeom prst="rect">
            <a:avLst/>
          </a:prstGeom>
        </p:spPr>
      </p:pic>
      <p:pic>
        <p:nvPicPr>
          <p:cNvPr id="12" name="Picture 11">
            <a:extLst>
              <a:ext uri="{FF2B5EF4-FFF2-40B4-BE49-F238E27FC236}">
                <a16:creationId xmlns:a16="http://schemas.microsoft.com/office/drawing/2014/main" id="{646726C5-004F-4D3A-B321-93DAF33D0189}"/>
              </a:ext>
            </a:extLst>
          </p:cNvPr>
          <p:cNvPicPr>
            <a:picLocks noChangeAspect="1"/>
          </p:cNvPicPr>
          <p:nvPr/>
        </p:nvPicPr>
        <p:blipFill>
          <a:blip r:embed="rId10"/>
          <a:stretch>
            <a:fillRect/>
          </a:stretch>
        </p:blipFill>
        <p:spPr>
          <a:xfrm>
            <a:off x="4185770" y="4698002"/>
            <a:ext cx="1963082" cy="905797"/>
          </a:xfrm>
          <a:prstGeom prst="rect">
            <a:avLst/>
          </a:prstGeom>
          <a:ln>
            <a:solidFill>
              <a:schemeClr val="tx1"/>
            </a:solidFill>
          </a:ln>
        </p:spPr>
      </p:pic>
      <p:pic>
        <p:nvPicPr>
          <p:cNvPr id="13" name="Picture 12">
            <a:extLst>
              <a:ext uri="{FF2B5EF4-FFF2-40B4-BE49-F238E27FC236}">
                <a16:creationId xmlns:a16="http://schemas.microsoft.com/office/drawing/2014/main" id="{5138E1EC-5575-4998-8F44-C97354AC6A77}"/>
              </a:ext>
            </a:extLst>
          </p:cNvPr>
          <p:cNvPicPr>
            <a:picLocks noChangeAspect="1"/>
          </p:cNvPicPr>
          <p:nvPr/>
        </p:nvPicPr>
        <p:blipFill>
          <a:blip r:embed="rId11"/>
          <a:stretch>
            <a:fillRect/>
          </a:stretch>
        </p:blipFill>
        <p:spPr>
          <a:xfrm>
            <a:off x="8032878" y="2485021"/>
            <a:ext cx="2908044" cy="652329"/>
          </a:xfrm>
          <a:prstGeom prst="rect">
            <a:avLst/>
          </a:prstGeom>
        </p:spPr>
      </p:pic>
      <p:pic>
        <p:nvPicPr>
          <p:cNvPr id="14" name="Picture 13">
            <a:extLst>
              <a:ext uri="{FF2B5EF4-FFF2-40B4-BE49-F238E27FC236}">
                <a16:creationId xmlns:a16="http://schemas.microsoft.com/office/drawing/2014/main" id="{EE9AB2C6-4CD8-42D1-9928-C64B948A4157}"/>
              </a:ext>
            </a:extLst>
          </p:cNvPr>
          <p:cNvPicPr>
            <a:picLocks noChangeAspect="1"/>
          </p:cNvPicPr>
          <p:nvPr/>
        </p:nvPicPr>
        <p:blipFill>
          <a:blip r:embed="rId12"/>
          <a:stretch>
            <a:fillRect/>
          </a:stretch>
        </p:blipFill>
        <p:spPr>
          <a:xfrm>
            <a:off x="7474515" y="2366073"/>
            <a:ext cx="930148" cy="930148"/>
          </a:xfrm>
          <a:prstGeom prst="rect">
            <a:avLst/>
          </a:prstGeom>
        </p:spPr>
      </p:pic>
      <p:sp>
        <p:nvSpPr>
          <p:cNvPr id="16" name="TextBox 15">
            <a:extLst>
              <a:ext uri="{FF2B5EF4-FFF2-40B4-BE49-F238E27FC236}">
                <a16:creationId xmlns:a16="http://schemas.microsoft.com/office/drawing/2014/main" id="{31B123F1-C5B4-4565-AF20-1794CEF101A9}"/>
              </a:ext>
            </a:extLst>
          </p:cNvPr>
          <p:cNvSpPr txBox="1"/>
          <p:nvPr/>
        </p:nvSpPr>
        <p:spPr>
          <a:xfrm>
            <a:off x="7334249" y="3258421"/>
            <a:ext cx="4276725" cy="923330"/>
          </a:xfrm>
          <a:prstGeom prst="rect">
            <a:avLst/>
          </a:prstGeom>
          <a:noFill/>
        </p:spPr>
        <p:txBody>
          <a:bodyPr wrap="square" rtlCol="0">
            <a:spAutoFit/>
          </a:bodyPr>
          <a:lstStyle/>
          <a:p>
            <a:pPr marL="285750" indent="-285750">
              <a:buFont typeface="Wingdings" panose="05000000000000000000" pitchFamily="2" charset="2"/>
              <a:buChar char="q"/>
            </a:pPr>
            <a:r>
              <a:rPr lang="en-IN" dirty="0">
                <a:solidFill>
                  <a:schemeClr val="accent1"/>
                </a:solidFill>
                <a:latin typeface="Georgia" panose="02040502050405020303" pitchFamily="18" charset="0"/>
              </a:rPr>
              <a:t>It gives detail about the total number of doctors working in hospital.</a:t>
            </a:r>
          </a:p>
          <a:p>
            <a:pPr marL="285750" indent="-285750">
              <a:buFont typeface="Wingdings" panose="05000000000000000000" pitchFamily="2" charset="2"/>
              <a:buChar char="q"/>
            </a:pPr>
            <a:r>
              <a:rPr lang="en-IN" dirty="0">
                <a:solidFill>
                  <a:schemeClr val="accent1"/>
                </a:solidFill>
                <a:latin typeface="Georgia" panose="02040502050405020303" pitchFamily="18" charset="0"/>
              </a:rPr>
              <a:t>Displays result on clicking view.</a:t>
            </a:r>
          </a:p>
        </p:txBody>
      </p:sp>
      <p:pic>
        <p:nvPicPr>
          <p:cNvPr id="17" name="Picture 16">
            <a:extLst>
              <a:ext uri="{FF2B5EF4-FFF2-40B4-BE49-F238E27FC236}">
                <a16:creationId xmlns:a16="http://schemas.microsoft.com/office/drawing/2014/main" id="{1FAE5060-8C74-4ABF-86B9-7C4EA041C8BB}"/>
              </a:ext>
            </a:extLst>
          </p:cNvPr>
          <p:cNvPicPr>
            <a:picLocks noChangeAspect="1"/>
          </p:cNvPicPr>
          <p:nvPr/>
        </p:nvPicPr>
        <p:blipFill>
          <a:blip r:embed="rId13"/>
          <a:stretch>
            <a:fillRect/>
          </a:stretch>
        </p:blipFill>
        <p:spPr>
          <a:xfrm>
            <a:off x="8109077" y="4227804"/>
            <a:ext cx="2908044" cy="652329"/>
          </a:xfrm>
          <a:prstGeom prst="rect">
            <a:avLst/>
          </a:prstGeom>
        </p:spPr>
      </p:pic>
      <p:pic>
        <p:nvPicPr>
          <p:cNvPr id="18" name="Picture 17">
            <a:extLst>
              <a:ext uri="{FF2B5EF4-FFF2-40B4-BE49-F238E27FC236}">
                <a16:creationId xmlns:a16="http://schemas.microsoft.com/office/drawing/2014/main" id="{3D687FF5-DCD3-4C10-8BB1-5F32006D7699}"/>
              </a:ext>
            </a:extLst>
          </p:cNvPr>
          <p:cNvPicPr>
            <a:picLocks noChangeAspect="1"/>
          </p:cNvPicPr>
          <p:nvPr/>
        </p:nvPicPr>
        <p:blipFill>
          <a:blip r:embed="rId14"/>
          <a:stretch>
            <a:fillRect/>
          </a:stretch>
        </p:blipFill>
        <p:spPr>
          <a:xfrm>
            <a:off x="7557246" y="4205220"/>
            <a:ext cx="847417" cy="847417"/>
          </a:xfrm>
          <a:prstGeom prst="rect">
            <a:avLst/>
          </a:prstGeom>
        </p:spPr>
      </p:pic>
      <p:sp>
        <p:nvSpPr>
          <p:cNvPr id="19" name="TextBox 18">
            <a:extLst>
              <a:ext uri="{FF2B5EF4-FFF2-40B4-BE49-F238E27FC236}">
                <a16:creationId xmlns:a16="http://schemas.microsoft.com/office/drawing/2014/main" id="{5CA099BA-313F-42F7-A7F9-979693816168}"/>
              </a:ext>
            </a:extLst>
          </p:cNvPr>
          <p:cNvSpPr txBox="1"/>
          <p:nvPr/>
        </p:nvSpPr>
        <p:spPr>
          <a:xfrm>
            <a:off x="7487961" y="5221639"/>
            <a:ext cx="4276725" cy="1477328"/>
          </a:xfrm>
          <a:prstGeom prst="rect">
            <a:avLst/>
          </a:prstGeom>
          <a:noFill/>
        </p:spPr>
        <p:txBody>
          <a:bodyPr wrap="square" rtlCol="0">
            <a:spAutoFit/>
          </a:bodyPr>
          <a:lstStyle/>
          <a:p>
            <a:pPr marL="285750" indent="-285750">
              <a:buFont typeface="Wingdings" panose="05000000000000000000" pitchFamily="2" charset="2"/>
              <a:buChar char="q"/>
            </a:pPr>
            <a:r>
              <a:rPr lang="en-IN" dirty="0">
                <a:solidFill>
                  <a:schemeClr val="accent1"/>
                </a:solidFill>
                <a:latin typeface="Georgia" panose="02040502050405020303" pitchFamily="18" charset="0"/>
              </a:rPr>
              <a:t>It gives information about total rooms and available rooms excluding occupied by admitted patients.</a:t>
            </a:r>
          </a:p>
          <a:p>
            <a:pPr marL="285750" indent="-285750">
              <a:buFont typeface="Wingdings" panose="05000000000000000000" pitchFamily="2" charset="2"/>
              <a:buChar char="q"/>
            </a:pPr>
            <a:r>
              <a:rPr lang="en-IN" dirty="0">
                <a:solidFill>
                  <a:schemeClr val="accent1"/>
                </a:solidFill>
                <a:latin typeface="Georgia" panose="02040502050405020303" pitchFamily="18" charset="0"/>
              </a:rPr>
              <a:t>Result will be displayed by clicking by respective label. </a:t>
            </a:r>
          </a:p>
        </p:txBody>
      </p:sp>
    </p:spTree>
    <p:extLst>
      <p:ext uri="{BB962C8B-B14F-4D97-AF65-F5344CB8AC3E}">
        <p14:creationId xmlns:p14="http://schemas.microsoft.com/office/powerpoint/2010/main" val="5589083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C4E0B3-96D0-41C0-AF2B-B300F30E2A1E}"/>
              </a:ext>
            </a:extLst>
          </p:cNvPr>
          <p:cNvSpPr>
            <a:spLocks noGrp="1"/>
          </p:cNvSpPr>
          <p:nvPr>
            <p:ph type="title"/>
          </p:nvPr>
        </p:nvSpPr>
        <p:spPr/>
        <p:txBody>
          <a:bodyPr>
            <a:scene3d>
              <a:camera prst="orthographicFront"/>
              <a:lightRig rig="soft" dir="t">
                <a:rot lat="0" lon="0" rev="15600000"/>
              </a:lightRig>
            </a:scene3d>
            <a:sp3d extrusionH="57150" prstMaterial="softEdge">
              <a:bevelT w="25400" h="38100"/>
            </a:sp3d>
          </a:bodyPr>
          <a:lstStyle/>
          <a:p>
            <a:pPr algn="ctr"/>
            <a:r>
              <a:rPr lang="en-IN" b="1" dirty="0">
                <a:ln/>
                <a:solidFill>
                  <a:schemeClr val="accent1">
                    <a:lumMod val="75000"/>
                  </a:schemeClr>
                </a:solidFill>
                <a:latin typeface="Bahnschrift" panose="020B0502040204020203" pitchFamily="34" charset="0"/>
              </a:rPr>
              <a:t>IMPLEMENTATION DETAILS</a:t>
            </a:r>
          </a:p>
        </p:txBody>
      </p:sp>
      <p:sp>
        <p:nvSpPr>
          <p:cNvPr id="3" name="Content Placeholder 2">
            <a:extLst>
              <a:ext uri="{FF2B5EF4-FFF2-40B4-BE49-F238E27FC236}">
                <a16:creationId xmlns:a16="http://schemas.microsoft.com/office/drawing/2014/main" id="{B31DC0D5-9E84-4ACA-873D-A3905A53B41C}"/>
              </a:ext>
            </a:extLst>
          </p:cNvPr>
          <p:cNvSpPr>
            <a:spLocks noGrp="1"/>
          </p:cNvSpPr>
          <p:nvPr>
            <p:ph idx="1"/>
          </p:nvPr>
        </p:nvSpPr>
        <p:spPr/>
        <p:txBody>
          <a:bodyPr/>
          <a:lstStyle/>
          <a:p>
            <a:r>
              <a:rPr lang="en-IN" dirty="0">
                <a:solidFill>
                  <a:srgbClr val="0070C0"/>
                </a:solidFill>
                <a:latin typeface="Georgia" panose="02040502050405020303" pitchFamily="18" charset="0"/>
              </a:rPr>
              <a:t>Details about implementation of </a:t>
            </a:r>
            <a:r>
              <a:rPr lang="en-IN">
                <a:solidFill>
                  <a:srgbClr val="0070C0"/>
                </a:solidFill>
                <a:latin typeface="Georgia" panose="02040502050405020303" pitchFamily="18" charset="0"/>
              </a:rPr>
              <a:t>various OOCP </a:t>
            </a:r>
            <a:r>
              <a:rPr lang="en-IN" dirty="0">
                <a:solidFill>
                  <a:srgbClr val="0070C0"/>
                </a:solidFill>
                <a:latin typeface="Georgia" panose="02040502050405020303" pitchFamily="18" charset="0"/>
              </a:rPr>
              <a:t>concepts.</a:t>
            </a:r>
          </a:p>
          <a:p>
            <a:r>
              <a:rPr lang="en-IN" dirty="0">
                <a:solidFill>
                  <a:srgbClr val="0070C0"/>
                </a:solidFill>
                <a:latin typeface="Georgia" panose="02040502050405020303" pitchFamily="18" charset="0"/>
              </a:rPr>
              <a:t>Details about implementation with example in different modules.</a:t>
            </a:r>
          </a:p>
          <a:p>
            <a:r>
              <a:rPr lang="en-IN" dirty="0">
                <a:solidFill>
                  <a:srgbClr val="0070C0"/>
                </a:solidFill>
                <a:latin typeface="Georgia" panose="02040502050405020303" pitchFamily="18" charset="0"/>
              </a:rPr>
              <a:t>Screenshots from source code is included with implementation screenshots.</a:t>
            </a:r>
          </a:p>
        </p:txBody>
      </p:sp>
    </p:spTree>
    <p:extLst>
      <p:ext uri="{BB962C8B-B14F-4D97-AF65-F5344CB8AC3E}">
        <p14:creationId xmlns:p14="http://schemas.microsoft.com/office/powerpoint/2010/main" val="36986937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370B72-6DBF-42CA-9BDE-CAC75CAFBFF6}"/>
              </a:ext>
            </a:extLst>
          </p:cNvPr>
          <p:cNvSpPr>
            <a:spLocks noGrp="1"/>
          </p:cNvSpPr>
          <p:nvPr>
            <p:ph type="title"/>
          </p:nvPr>
        </p:nvSpPr>
        <p:spPr/>
        <p:txBody>
          <a:bodyPr>
            <a:scene3d>
              <a:camera prst="orthographicFront"/>
              <a:lightRig rig="soft" dir="t">
                <a:rot lat="0" lon="0" rev="15600000"/>
              </a:lightRig>
            </a:scene3d>
            <a:sp3d extrusionH="57150" prstMaterial="softEdge">
              <a:bevelT w="25400" h="38100"/>
            </a:sp3d>
          </a:bodyPr>
          <a:lstStyle/>
          <a:p>
            <a:pPr algn="ctr"/>
            <a:r>
              <a:rPr lang="en-IN" b="1" dirty="0">
                <a:ln/>
                <a:solidFill>
                  <a:schemeClr val="accent1">
                    <a:lumMod val="75000"/>
                  </a:schemeClr>
                </a:solidFill>
                <a:latin typeface="Bahnschrift" panose="020B0502040204020203" pitchFamily="34" charset="0"/>
              </a:rPr>
              <a:t>IMPLEMENTATION DETAILS</a:t>
            </a:r>
            <a:endParaRPr lang="en-IN" b="1" dirty="0">
              <a:ln/>
              <a:solidFill>
                <a:schemeClr val="accent1">
                  <a:lumMod val="75000"/>
                </a:schemeClr>
              </a:solidFill>
            </a:endParaRPr>
          </a:p>
        </p:txBody>
      </p:sp>
      <p:sp>
        <p:nvSpPr>
          <p:cNvPr id="3" name="Content Placeholder 2">
            <a:extLst>
              <a:ext uri="{FF2B5EF4-FFF2-40B4-BE49-F238E27FC236}">
                <a16:creationId xmlns:a16="http://schemas.microsoft.com/office/drawing/2014/main" id="{4D04B51E-3554-4371-BAF6-ABF928F14CC8}"/>
              </a:ext>
            </a:extLst>
          </p:cNvPr>
          <p:cNvSpPr>
            <a:spLocks noGrp="1"/>
          </p:cNvSpPr>
          <p:nvPr>
            <p:ph idx="1"/>
          </p:nvPr>
        </p:nvSpPr>
        <p:spPr/>
        <p:txBody>
          <a:bodyPr>
            <a:scene3d>
              <a:camera prst="orthographicFront"/>
              <a:lightRig rig="harsh" dir="t"/>
            </a:scene3d>
            <a:sp3d extrusionH="57150" prstMaterial="matte">
              <a:bevelT w="63500" h="12700" prst="angle"/>
              <a:contourClr>
                <a:schemeClr val="bg1">
                  <a:lumMod val="65000"/>
                </a:schemeClr>
              </a:contourClr>
            </a:sp3d>
          </a:bodyPr>
          <a:lstStyle/>
          <a:p>
            <a:pPr marL="0" indent="0" algn="ctr">
              <a:buNone/>
            </a:pPr>
            <a:r>
              <a:rPr lang="en-IN" sz="3200" b="1" dirty="0">
                <a:ln/>
                <a:solidFill>
                  <a:schemeClr val="accent3"/>
                </a:solidFill>
              </a:rPr>
              <a:t>INHERITANCE</a:t>
            </a:r>
          </a:p>
          <a:p>
            <a:pPr marL="0" indent="0" algn="ctr">
              <a:buNone/>
            </a:pPr>
            <a:endParaRPr lang="en-IN" sz="3200" b="1" dirty="0">
              <a:ln/>
              <a:solidFill>
                <a:schemeClr val="accent3"/>
              </a:solidFill>
            </a:endParaRPr>
          </a:p>
          <a:p>
            <a:pPr marL="0" indent="0">
              <a:buNone/>
            </a:pPr>
            <a:r>
              <a:rPr lang="en-US" dirty="0">
                <a:ln/>
                <a:solidFill>
                  <a:srgbClr val="0070C0"/>
                </a:solidFill>
                <a:latin typeface="Georgia" panose="02040502050405020303" pitchFamily="18" charset="0"/>
              </a:rPr>
              <a:t>In object-oriented programming, inheritance is the mechanism of basing an object or class upon another object or class, retaining similar implementation. Also defined as deriving new classes from existing ones such as super class or base class and then forming them into a hierarchy of classes.</a:t>
            </a:r>
            <a:endParaRPr lang="en-IN" dirty="0">
              <a:ln/>
              <a:solidFill>
                <a:srgbClr val="0070C0"/>
              </a:solidFill>
              <a:latin typeface="Georgia" panose="02040502050405020303" pitchFamily="18" charset="0"/>
            </a:endParaRPr>
          </a:p>
        </p:txBody>
      </p:sp>
    </p:spTree>
    <p:extLst>
      <p:ext uri="{BB962C8B-B14F-4D97-AF65-F5344CB8AC3E}">
        <p14:creationId xmlns:p14="http://schemas.microsoft.com/office/powerpoint/2010/main" val="41646566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9D66F-3611-4DDF-B4A1-5E09117D00D2}"/>
              </a:ext>
            </a:extLst>
          </p:cNvPr>
          <p:cNvSpPr>
            <a:spLocks noGrp="1"/>
          </p:cNvSpPr>
          <p:nvPr>
            <p:ph type="title"/>
          </p:nvPr>
        </p:nvSpPr>
        <p:spPr/>
        <p:txBody>
          <a:bodyPr>
            <a:scene3d>
              <a:camera prst="orthographicFront"/>
              <a:lightRig rig="soft" dir="t">
                <a:rot lat="0" lon="0" rev="15600000"/>
              </a:lightRig>
            </a:scene3d>
            <a:sp3d extrusionH="57150" prstMaterial="softEdge">
              <a:bevelT w="25400" h="38100"/>
            </a:sp3d>
          </a:bodyPr>
          <a:lstStyle/>
          <a:p>
            <a:pPr algn="ctr"/>
            <a:r>
              <a:rPr lang="en-IN" b="1" dirty="0">
                <a:ln/>
                <a:solidFill>
                  <a:schemeClr val="accent1">
                    <a:lumMod val="75000"/>
                  </a:schemeClr>
                </a:solidFill>
                <a:latin typeface="Bahnschrift" panose="020B0502040204020203" pitchFamily="34" charset="0"/>
              </a:rPr>
              <a:t>INHERITANCE</a:t>
            </a:r>
          </a:p>
        </p:txBody>
      </p:sp>
      <p:pic>
        <p:nvPicPr>
          <p:cNvPr id="4" name="Content Placeholder 3">
            <a:extLst>
              <a:ext uri="{FF2B5EF4-FFF2-40B4-BE49-F238E27FC236}">
                <a16:creationId xmlns:a16="http://schemas.microsoft.com/office/drawing/2014/main" id="{6DD41874-0252-4259-9CE9-4F973AFF1686}"/>
              </a:ext>
            </a:extLst>
          </p:cNvPr>
          <p:cNvPicPr>
            <a:picLocks noGrp="1" noChangeAspect="1"/>
          </p:cNvPicPr>
          <p:nvPr>
            <p:ph idx="1"/>
          </p:nvPr>
        </p:nvPicPr>
        <p:blipFill rotWithShape="1">
          <a:blip r:embed="rId2"/>
          <a:srcRect l="21087" t="37545" r="28228" b="33460"/>
          <a:stretch/>
        </p:blipFill>
        <p:spPr>
          <a:xfrm>
            <a:off x="838198" y="1492092"/>
            <a:ext cx="8772527" cy="2365533"/>
          </a:xfrm>
          <a:prstGeom prst="rect">
            <a:avLst/>
          </a:prstGeom>
          <a:ln w="19050">
            <a:solidFill>
              <a:schemeClr val="tx1"/>
            </a:solidFill>
          </a:ln>
        </p:spPr>
      </p:pic>
      <p:sp>
        <p:nvSpPr>
          <p:cNvPr id="5" name="TextBox 4">
            <a:extLst>
              <a:ext uri="{FF2B5EF4-FFF2-40B4-BE49-F238E27FC236}">
                <a16:creationId xmlns:a16="http://schemas.microsoft.com/office/drawing/2014/main" id="{DC1D254A-34C1-45FE-96DD-BA7EA6D1FB15}"/>
              </a:ext>
            </a:extLst>
          </p:cNvPr>
          <p:cNvSpPr txBox="1"/>
          <p:nvPr/>
        </p:nvSpPr>
        <p:spPr>
          <a:xfrm>
            <a:off x="838198" y="4073246"/>
            <a:ext cx="7543801" cy="2585323"/>
          </a:xfrm>
          <a:prstGeom prst="rect">
            <a:avLst/>
          </a:prstGeom>
          <a:noFill/>
        </p:spPr>
        <p:txBody>
          <a:bodyPr wrap="square" rtlCol="0">
            <a:spAutoFit/>
          </a:bodyPr>
          <a:lstStyle/>
          <a:p>
            <a:r>
              <a:rPr lang="en-IN" dirty="0">
                <a:solidFill>
                  <a:schemeClr val="accent1"/>
                </a:solidFill>
                <a:latin typeface="Georgia" panose="02040502050405020303" pitchFamily="18" charset="0"/>
              </a:rPr>
              <a:t>Here the Hospital class extends the </a:t>
            </a:r>
            <a:r>
              <a:rPr lang="en-IN" dirty="0" err="1">
                <a:solidFill>
                  <a:schemeClr val="accent1"/>
                </a:solidFill>
                <a:latin typeface="Georgia" panose="02040502050405020303" pitchFamily="18" charset="0"/>
              </a:rPr>
              <a:t>JFrame</a:t>
            </a:r>
            <a:r>
              <a:rPr lang="en-IN" dirty="0">
                <a:solidFill>
                  <a:schemeClr val="accent1"/>
                </a:solidFill>
                <a:latin typeface="Georgia" panose="02040502050405020303" pitchFamily="18" charset="0"/>
              </a:rPr>
              <a:t> class of swing.</a:t>
            </a:r>
          </a:p>
          <a:p>
            <a:r>
              <a:rPr lang="en-IN" dirty="0">
                <a:solidFill>
                  <a:schemeClr val="accent1"/>
                </a:solidFill>
                <a:latin typeface="Georgia" panose="02040502050405020303" pitchFamily="18" charset="0"/>
              </a:rPr>
              <a:t>It will inherit properties of </a:t>
            </a:r>
            <a:r>
              <a:rPr lang="en-IN" dirty="0" err="1">
                <a:solidFill>
                  <a:schemeClr val="accent1"/>
                </a:solidFill>
                <a:latin typeface="Georgia" panose="02040502050405020303" pitchFamily="18" charset="0"/>
              </a:rPr>
              <a:t>JFrame</a:t>
            </a:r>
            <a:r>
              <a:rPr lang="en-IN" dirty="0">
                <a:solidFill>
                  <a:schemeClr val="accent1"/>
                </a:solidFill>
                <a:latin typeface="Georgia" panose="02040502050405020303" pitchFamily="18" charset="0"/>
              </a:rPr>
              <a:t> and methods.</a:t>
            </a:r>
          </a:p>
          <a:p>
            <a:r>
              <a:rPr lang="en-IN" u="sng" dirty="0">
                <a:solidFill>
                  <a:schemeClr val="accent1"/>
                </a:solidFill>
                <a:latin typeface="Georgia" panose="02040502050405020303" pitchFamily="18" charset="0"/>
              </a:rPr>
              <a:t>Source code details</a:t>
            </a:r>
            <a:r>
              <a:rPr lang="en-IN" dirty="0">
                <a:solidFill>
                  <a:schemeClr val="accent1"/>
                </a:solidFill>
                <a:latin typeface="Georgia" panose="02040502050405020303" pitchFamily="18" charset="0"/>
              </a:rPr>
              <a:t>:</a:t>
            </a:r>
          </a:p>
          <a:p>
            <a:r>
              <a:rPr lang="en-IN" dirty="0">
                <a:solidFill>
                  <a:schemeClr val="accent1"/>
                </a:solidFill>
                <a:latin typeface="Georgia" panose="02040502050405020303" pitchFamily="18" charset="0"/>
              </a:rPr>
              <a:t>Hospital.java</a:t>
            </a:r>
          </a:p>
          <a:p>
            <a:r>
              <a:rPr lang="en-IN" u="sng" dirty="0">
                <a:solidFill>
                  <a:schemeClr val="accent1"/>
                </a:solidFill>
                <a:latin typeface="Georgia" panose="02040502050405020303" pitchFamily="18" charset="0"/>
              </a:rPr>
              <a:t>Also implemented in </a:t>
            </a:r>
            <a:r>
              <a:rPr lang="en-IN" dirty="0">
                <a:solidFill>
                  <a:schemeClr val="accent1"/>
                </a:solidFill>
                <a:latin typeface="Georgia" panose="02040502050405020303" pitchFamily="18" charset="0"/>
              </a:rPr>
              <a:t>:</a:t>
            </a:r>
          </a:p>
          <a:p>
            <a:r>
              <a:rPr lang="en-IN" dirty="0">
                <a:solidFill>
                  <a:schemeClr val="accent1"/>
                </a:solidFill>
                <a:latin typeface="Georgia" panose="02040502050405020303" pitchFamily="18" charset="0"/>
              </a:rPr>
              <a:t>Medicines.java</a:t>
            </a:r>
          </a:p>
          <a:p>
            <a:r>
              <a:rPr lang="en-IN" dirty="0">
                <a:solidFill>
                  <a:schemeClr val="accent1"/>
                </a:solidFill>
                <a:latin typeface="Georgia" panose="02040502050405020303" pitchFamily="18" charset="0"/>
              </a:rPr>
              <a:t>Patients.java</a:t>
            </a:r>
          </a:p>
          <a:p>
            <a:r>
              <a:rPr lang="en-IN" dirty="0">
                <a:solidFill>
                  <a:schemeClr val="accent1"/>
                </a:solidFill>
                <a:latin typeface="Georgia" panose="02040502050405020303" pitchFamily="18" charset="0"/>
              </a:rPr>
              <a:t>Doctors.java</a:t>
            </a:r>
          </a:p>
          <a:p>
            <a:r>
              <a:rPr lang="en-IN" dirty="0">
                <a:solidFill>
                  <a:schemeClr val="accent1"/>
                </a:solidFill>
                <a:latin typeface="Georgia" panose="02040502050405020303" pitchFamily="18" charset="0"/>
              </a:rPr>
              <a:t>Facilities.java</a:t>
            </a:r>
          </a:p>
        </p:txBody>
      </p:sp>
      <p:sp>
        <p:nvSpPr>
          <p:cNvPr id="6" name="Rectangle 5">
            <a:extLst>
              <a:ext uri="{FF2B5EF4-FFF2-40B4-BE49-F238E27FC236}">
                <a16:creationId xmlns:a16="http://schemas.microsoft.com/office/drawing/2014/main" id="{09AF55B8-BA40-4FCE-9861-41A8C2F700E5}"/>
              </a:ext>
            </a:extLst>
          </p:cNvPr>
          <p:cNvSpPr/>
          <p:nvPr/>
        </p:nvSpPr>
        <p:spPr>
          <a:xfrm>
            <a:off x="10086975" y="1492092"/>
            <a:ext cx="1714500" cy="1146333"/>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err="1"/>
              <a:t>JFrame</a:t>
            </a:r>
            <a:endParaRPr lang="en-IN" dirty="0"/>
          </a:p>
        </p:txBody>
      </p:sp>
      <p:sp>
        <p:nvSpPr>
          <p:cNvPr id="7" name="Arrow: Down 6">
            <a:extLst>
              <a:ext uri="{FF2B5EF4-FFF2-40B4-BE49-F238E27FC236}">
                <a16:creationId xmlns:a16="http://schemas.microsoft.com/office/drawing/2014/main" id="{C82039E1-310A-47AD-A652-51AB5E51DA5A}"/>
              </a:ext>
            </a:extLst>
          </p:cNvPr>
          <p:cNvSpPr/>
          <p:nvPr/>
        </p:nvSpPr>
        <p:spPr>
          <a:xfrm>
            <a:off x="10829925" y="2638425"/>
            <a:ext cx="304800" cy="676275"/>
          </a:xfrm>
          <a:prstGeom prst="downArrow">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a:extLst>
              <a:ext uri="{FF2B5EF4-FFF2-40B4-BE49-F238E27FC236}">
                <a16:creationId xmlns:a16="http://schemas.microsoft.com/office/drawing/2014/main" id="{CADF8BC8-8FAC-43B4-A568-EEB75384CBA0}"/>
              </a:ext>
            </a:extLst>
          </p:cNvPr>
          <p:cNvSpPr/>
          <p:nvPr/>
        </p:nvSpPr>
        <p:spPr>
          <a:xfrm>
            <a:off x="10448925" y="3314700"/>
            <a:ext cx="1085850" cy="758546"/>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Hospital</a:t>
            </a:r>
          </a:p>
        </p:txBody>
      </p:sp>
    </p:spTree>
    <p:extLst>
      <p:ext uri="{BB962C8B-B14F-4D97-AF65-F5344CB8AC3E}">
        <p14:creationId xmlns:p14="http://schemas.microsoft.com/office/powerpoint/2010/main" val="14880486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F04931-CA01-492C-87D4-45887D56D143}"/>
              </a:ext>
            </a:extLst>
          </p:cNvPr>
          <p:cNvSpPr>
            <a:spLocks noGrp="1"/>
          </p:cNvSpPr>
          <p:nvPr>
            <p:ph type="title"/>
          </p:nvPr>
        </p:nvSpPr>
        <p:spPr/>
        <p:txBody>
          <a:bodyPr>
            <a:scene3d>
              <a:camera prst="orthographicFront"/>
              <a:lightRig rig="soft" dir="t">
                <a:rot lat="0" lon="0" rev="15600000"/>
              </a:lightRig>
            </a:scene3d>
            <a:sp3d extrusionH="57150" prstMaterial="softEdge">
              <a:bevelT w="25400" h="38100"/>
            </a:sp3d>
          </a:bodyPr>
          <a:lstStyle/>
          <a:p>
            <a:pPr algn="ctr"/>
            <a:r>
              <a:rPr lang="en-IN" b="1" dirty="0">
                <a:ln/>
                <a:solidFill>
                  <a:schemeClr val="accent1">
                    <a:lumMod val="75000"/>
                  </a:schemeClr>
                </a:solidFill>
                <a:latin typeface="Bahnschrift" panose="020B0502040204020203" pitchFamily="34" charset="0"/>
              </a:rPr>
              <a:t>IMPLEMENTATION DETAILS</a:t>
            </a:r>
          </a:p>
        </p:txBody>
      </p:sp>
      <p:sp>
        <p:nvSpPr>
          <p:cNvPr id="3" name="Content Placeholder 2">
            <a:extLst>
              <a:ext uri="{FF2B5EF4-FFF2-40B4-BE49-F238E27FC236}">
                <a16:creationId xmlns:a16="http://schemas.microsoft.com/office/drawing/2014/main" id="{EEEA3303-9BED-4587-AEBB-CC2F3B619D39}"/>
              </a:ext>
            </a:extLst>
          </p:cNvPr>
          <p:cNvSpPr>
            <a:spLocks noGrp="1"/>
          </p:cNvSpPr>
          <p:nvPr>
            <p:ph idx="1"/>
          </p:nvPr>
        </p:nvSpPr>
        <p:spPr/>
        <p:txBody>
          <a:bodyPr>
            <a:scene3d>
              <a:camera prst="orthographicFront"/>
              <a:lightRig rig="harsh" dir="t"/>
            </a:scene3d>
            <a:sp3d extrusionH="57150" prstMaterial="matte">
              <a:bevelT w="63500" h="12700" prst="angle"/>
              <a:contourClr>
                <a:schemeClr val="bg1">
                  <a:lumMod val="65000"/>
                </a:schemeClr>
              </a:contourClr>
            </a:sp3d>
          </a:bodyPr>
          <a:lstStyle/>
          <a:p>
            <a:pPr marL="0" indent="0" algn="ctr">
              <a:buNone/>
            </a:pPr>
            <a:r>
              <a:rPr lang="en-IN" sz="3200" b="1" dirty="0">
                <a:ln/>
                <a:solidFill>
                  <a:schemeClr val="accent3"/>
                </a:solidFill>
              </a:rPr>
              <a:t>EXCEPTION HANDLING</a:t>
            </a:r>
          </a:p>
          <a:p>
            <a:pPr marL="0" indent="0" algn="ctr">
              <a:buNone/>
            </a:pPr>
            <a:endParaRPr lang="en-IN" sz="3200" b="1" dirty="0">
              <a:ln/>
              <a:solidFill>
                <a:schemeClr val="accent3"/>
              </a:solidFill>
            </a:endParaRPr>
          </a:p>
          <a:p>
            <a:pPr marL="0" indent="0">
              <a:buNone/>
            </a:pPr>
            <a:r>
              <a:rPr lang="en-US" dirty="0">
                <a:ln/>
                <a:solidFill>
                  <a:srgbClr val="0070C0"/>
                </a:solidFill>
                <a:latin typeface="Georgia" panose="02040502050405020303" pitchFamily="18" charset="0"/>
              </a:rPr>
              <a:t>Exception is an error event that can happen during the execution of a program and disrupts its normal flow. Java provides a robust and object oriented way to handle exception scenarios, known as Java Exception Handling.</a:t>
            </a:r>
            <a:endParaRPr lang="en-IN" dirty="0">
              <a:ln/>
              <a:solidFill>
                <a:srgbClr val="0070C0"/>
              </a:solidFill>
              <a:latin typeface="Georgia" panose="02040502050405020303" pitchFamily="18" charset="0"/>
            </a:endParaRPr>
          </a:p>
        </p:txBody>
      </p:sp>
    </p:spTree>
    <p:extLst>
      <p:ext uri="{BB962C8B-B14F-4D97-AF65-F5344CB8AC3E}">
        <p14:creationId xmlns:p14="http://schemas.microsoft.com/office/powerpoint/2010/main" val="40569638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E47D68-E735-46CE-8267-7C198A7535AA}"/>
              </a:ext>
            </a:extLst>
          </p:cNvPr>
          <p:cNvSpPr>
            <a:spLocks noGrp="1"/>
          </p:cNvSpPr>
          <p:nvPr>
            <p:ph type="title"/>
          </p:nvPr>
        </p:nvSpPr>
        <p:spPr/>
        <p:txBody>
          <a:bodyPr>
            <a:scene3d>
              <a:camera prst="orthographicFront"/>
              <a:lightRig rig="soft" dir="t">
                <a:rot lat="0" lon="0" rev="15600000"/>
              </a:lightRig>
            </a:scene3d>
            <a:sp3d extrusionH="57150" prstMaterial="softEdge">
              <a:bevelT w="25400" h="38100"/>
            </a:sp3d>
          </a:bodyPr>
          <a:lstStyle/>
          <a:p>
            <a:pPr algn="ctr"/>
            <a:r>
              <a:rPr lang="en-IN" b="1" dirty="0">
                <a:ln/>
                <a:solidFill>
                  <a:schemeClr val="accent1">
                    <a:lumMod val="75000"/>
                  </a:schemeClr>
                </a:solidFill>
                <a:latin typeface="Bahnschrift" panose="020B0502040204020203" pitchFamily="34" charset="0"/>
              </a:rPr>
              <a:t>EXCEPTION HANDLING</a:t>
            </a:r>
          </a:p>
        </p:txBody>
      </p:sp>
      <p:pic>
        <p:nvPicPr>
          <p:cNvPr id="4" name="Content Placeholder 3">
            <a:extLst>
              <a:ext uri="{FF2B5EF4-FFF2-40B4-BE49-F238E27FC236}">
                <a16:creationId xmlns:a16="http://schemas.microsoft.com/office/drawing/2014/main" id="{6920BF89-E27E-42FA-918E-59D8F6D4238D}"/>
              </a:ext>
            </a:extLst>
          </p:cNvPr>
          <p:cNvPicPr>
            <a:picLocks noGrp="1" noChangeAspect="1"/>
          </p:cNvPicPr>
          <p:nvPr>
            <p:ph idx="1"/>
          </p:nvPr>
        </p:nvPicPr>
        <p:blipFill rotWithShape="1">
          <a:blip r:embed="rId2"/>
          <a:srcRect l="19350" t="14958" r="3580" b="56147"/>
          <a:stretch/>
        </p:blipFill>
        <p:spPr>
          <a:xfrm>
            <a:off x="657225" y="1547812"/>
            <a:ext cx="10862471" cy="2586038"/>
          </a:xfrm>
          <a:prstGeom prst="rect">
            <a:avLst/>
          </a:prstGeom>
          <a:ln w="19050">
            <a:solidFill>
              <a:schemeClr val="tx1"/>
            </a:solidFill>
          </a:ln>
        </p:spPr>
      </p:pic>
      <p:sp>
        <p:nvSpPr>
          <p:cNvPr id="5" name="TextBox 4">
            <a:extLst>
              <a:ext uri="{FF2B5EF4-FFF2-40B4-BE49-F238E27FC236}">
                <a16:creationId xmlns:a16="http://schemas.microsoft.com/office/drawing/2014/main" id="{6512D186-4816-4F8E-84AB-BBB84C5CD296}"/>
              </a:ext>
            </a:extLst>
          </p:cNvPr>
          <p:cNvSpPr txBox="1"/>
          <p:nvPr/>
        </p:nvSpPr>
        <p:spPr>
          <a:xfrm>
            <a:off x="838200" y="4629150"/>
            <a:ext cx="10515600" cy="1754326"/>
          </a:xfrm>
          <a:prstGeom prst="rect">
            <a:avLst/>
          </a:prstGeom>
          <a:noFill/>
        </p:spPr>
        <p:txBody>
          <a:bodyPr wrap="square" rtlCol="0">
            <a:spAutoFit/>
          </a:bodyPr>
          <a:lstStyle/>
          <a:p>
            <a:r>
              <a:rPr lang="en-IN" dirty="0">
                <a:solidFill>
                  <a:srgbClr val="0070C0"/>
                </a:solidFill>
                <a:latin typeface="Georgia" panose="02040502050405020303" pitchFamily="18" charset="0"/>
              </a:rPr>
              <a:t>Here exception handling is used when user enters any value other than integral. Message will be  to enter correct value. </a:t>
            </a:r>
          </a:p>
          <a:p>
            <a:endParaRPr lang="en-IN" dirty="0">
              <a:solidFill>
                <a:srgbClr val="0070C0"/>
              </a:solidFill>
              <a:latin typeface="Georgia" panose="02040502050405020303" pitchFamily="18" charset="0"/>
            </a:endParaRPr>
          </a:p>
          <a:p>
            <a:r>
              <a:rPr lang="en-IN" dirty="0">
                <a:solidFill>
                  <a:srgbClr val="0070C0"/>
                </a:solidFill>
                <a:latin typeface="Georgia" panose="02040502050405020303" pitchFamily="18" charset="0"/>
              </a:rPr>
              <a:t>Source code:</a:t>
            </a:r>
          </a:p>
          <a:p>
            <a:r>
              <a:rPr lang="en-IN" dirty="0">
                <a:solidFill>
                  <a:srgbClr val="0070C0"/>
                </a:solidFill>
                <a:latin typeface="Georgia" panose="02040502050405020303" pitchFamily="18" charset="0"/>
              </a:rPr>
              <a:t>Patients.java</a:t>
            </a:r>
          </a:p>
          <a:p>
            <a:endParaRPr lang="en-IN" dirty="0">
              <a:solidFill>
                <a:schemeClr val="accent1"/>
              </a:solidFill>
            </a:endParaRPr>
          </a:p>
        </p:txBody>
      </p:sp>
    </p:spTree>
    <p:extLst>
      <p:ext uri="{BB962C8B-B14F-4D97-AF65-F5344CB8AC3E}">
        <p14:creationId xmlns:p14="http://schemas.microsoft.com/office/powerpoint/2010/main" val="9679878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D4BD2C-6E8E-4E38-BB8A-AC07E137CD32}"/>
              </a:ext>
            </a:extLst>
          </p:cNvPr>
          <p:cNvSpPr>
            <a:spLocks noGrp="1"/>
          </p:cNvSpPr>
          <p:nvPr>
            <p:ph type="title"/>
          </p:nvPr>
        </p:nvSpPr>
        <p:spPr/>
        <p:txBody>
          <a:bodyPr>
            <a:scene3d>
              <a:camera prst="orthographicFront"/>
              <a:lightRig rig="soft" dir="t">
                <a:rot lat="0" lon="0" rev="15600000"/>
              </a:lightRig>
            </a:scene3d>
            <a:sp3d extrusionH="57150" prstMaterial="softEdge">
              <a:bevelT w="25400" h="38100"/>
            </a:sp3d>
          </a:bodyPr>
          <a:lstStyle/>
          <a:p>
            <a:pPr algn="ctr"/>
            <a:r>
              <a:rPr lang="en-IN" b="1" dirty="0">
                <a:ln/>
                <a:solidFill>
                  <a:schemeClr val="accent1">
                    <a:lumMod val="75000"/>
                  </a:schemeClr>
                </a:solidFill>
                <a:latin typeface="Bahnschrift" panose="020B0502040204020203" pitchFamily="34" charset="0"/>
              </a:rPr>
              <a:t>EXCEPTION HANDLING</a:t>
            </a:r>
          </a:p>
        </p:txBody>
      </p:sp>
      <p:pic>
        <p:nvPicPr>
          <p:cNvPr id="4" name="Content Placeholder 3">
            <a:extLst>
              <a:ext uri="{FF2B5EF4-FFF2-40B4-BE49-F238E27FC236}">
                <a16:creationId xmlns:a16="http://schemas.microsoft.com/office/drawing/2014/main" id="{975789BA-396B-402F-A85A-812CD77C715B}"/>
              </a:ext>
            </a:extLst>
          </p:cNvPr>
          <p:cNvPicPr>
            <a:picLocks noGrp="1" noChangeAspect="1"/>
          </p:cNvPicPr>
          <p:nvPr>
            <p:ph idx="1"/>
          </p:nvPr>
        </p:nvPicPr>
        <p:blipFill rotWithShape="1">
          <a:blip r:embed="rId2"/>
          <a:srcRect l="1733" t="9268" r="73887" b="39511"/>
          <a:stretch/>
        </p:blipFill>
        <p:spPr>
          <a:xfrm>
            <a:off x="990599" y="1881188"/>
            <a:ext cx="3248026" cy="3838577"/>
          </a:xfrm>
          <a:prstGeom prst="rect">
            <a:avLst/>
          </a:prstGeom>
        </p:spPr>
      </p:pic>
      <p:pic>
        <p:nvPicPr>
          <p:cNvPr id="5" name="Picture 4">
            <a:extLst>
              <a:ext uri="{FF2B5EF4-FFF2-40B4-BE49-F238E27FC236}">
                <a16:creationId xmlns:a16="http://schemas.microsoft.com/office/drawing/2014/main" id="{4B780F86-9FCD-4DCA-8C9C-6381CD1AD280}"/>
              </a:ext>
            </a:extLst>
          </p:cNvPr>
          <p:cNvPicPr>
            <a:picLocks noChangeAspect="1"/>
          </p:cNvPicPr>
          <p:nvPr/>
        </p:nvPicPr>
        <p:blipFill>
          <a:blip r:embed="rId3"/>
          <a:stretch>
            <a:fillRect/>
          </a:stretch>
        </p:blipFill>
        <p:spPr>
          <a:xfrm>
            <a:off x="1885484" y="3059846"/>
            <a:ext cx="2248366" cy="578704"/>
          </a:xfrm>
          <a:prstGeom prst="rect">
            <a:avLst/>
          </a:prstGeom>
        </p:spPr>
      </p:pic>
      <p:pic>
        <p:nvPicPr>
          <p:cNvPr id="6" name="Picture 5">
            <a:extLst>
              <a:ext uri="{FF2B5EF4-FFF2-40B4-BE49-F238E27FC236}">
                <a16:creationId xmlns:a16="http://schemas.microsoft.com/office/drawing/2014/main" id="{25058B67-4066-47AC-A008-F502B8A7831C}"/>
              </a:ext>
            </a:extLst>
          </p:cNvPr>
          <p:cNvPicPr>
            <a:picLocks noChangeAspect="1"/>
          </p:cNvPicPr>
          <p:nvPr/>
        </p:nvPicPr>
        <p:blipFill rotWithShape="1">
          <a:blip r:embed="rId4"/>
          <a:srcRect l="2422" t="10556" r="72656" b="39166"/>
          <a:stretch/>
        </p:blipFill>
        <p:spPr>
          <a:xfrm>
            <a:off x="4828048" y="1484096"/>
            <a:ext cx="3877140" cy="5013542"/>
          </a:xfrm>
          <a:prstGeom prst="rect">
            <a:avLst/>
          </a:prstGeom>
        </p:spPr>
      </p:pic>
      <p:pic>
        <p:nvPicPr>
          <p:cNvPr id="7" name="Picture 6">
            <a:extLst>
              <a:ext uri="{FF2B5EF4-FFF2-40B4-BE49-F238E27FC236}">
                <a16:creationId xmlns:a16="http://schemas.microsoft.com/office/drawing/2014/main" id="{1FADF6B3-ABDB-4621-A4A0-911C8F38DE89}"/>
              </a:ext>
            </a:extLst>
          </p:cNvPr>
          <p:cNvPicPr>
            <a:picLocks noChangeAspect="1"/>
          </p:cNvPicPr>
          <p:nvPr/>
        </p:nvPicPr>
        <p:blipFill>
          <a:blip r:embed="rId5"/>
          <a:stretch>
            <a:fillRect/>
          </a:stretch>
        </p:blipFill>
        <p:spPr>
          <a:xfrm>
            <a:off x="5991225" y="3059380"/>
            <a:ext cx="2543175" cy="579170"/>
          </a:xfrm>
          <a:prstGeom prst="rect">
            <a:avLst/>
          </a:prstGeom>
        </p:spPr>
      </p:pic>
      <p:sp>
        <p:nvSpPr>
          <p:cNvPr id="8" name="TextBox 7">
            <a:extLst>
              <a:ext uri="{FF2B5EF4-FFF2-40B4-BE49-F238E27FC236}">
                <a16:creationId xmlns:a16="http://schemas.microsoft.com/office/drawing/2014/main" id="{4FAD071E-7564-486D-8443-A91F897F3C1D}"/>
              </a:ext>
            </a:extLst>
          </p:cNvPr>
          <p:cNvSpPr txBox="1"/>
          <p:nvPr/>
        </p:nvSpPr>
        <p:spPr>
          <a:xfrm>
            <a:off x="9125416" y="2748800"/>
            <a:ext cx="2362200" cy="1477328"/>
          </a:xfrm>
          <a:prstGeom prst="rect">
            <a:avLst/>
          </a:prstGeom>
          <a:noFill/>
        </p:spPr>
        <p:txBody>
          <a:bodyPr wrap="square" rtlCol="0">
            <a:spAutoFit/>
          </a:bodyPr>
          <a:lstStyle/>
          <a:p>
            <a:r>
              <a:rPr lang="en-IN" dirty="0">
                <a:solidFill>
                  <a:schemeClr val="accent1"/>
                </a:solidFill>
                <a:latin typeface="Georgia" panose="02040502050405020303" pitchFamily="18" charset="0"/>
              </a:rPr>
              <a:t>Here exception will be handled and note will be displayed to add integer values only.</a:t>
            </a:r>
          </a:p>
        </p:txBody>
      </p:sp>
    </p:spTree>
    <p:extLst>
      <p:ext uri="{BB962C8B-B14F-4D97-AF65-F5344CB8AC3E}">
        <p14:creationId xmlns:p14="http://schemas.microsoft.com/office/powerpoint/2010/main" val="42162949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7E2ACB-C907-4A82-9DB7-C1CDB7652238}"/>
              </a:ext>
            </a:extLst>
          </p:cNvPr>
          <p:cNvSpPr>
            <a:spLocks noGrp="1"/>
          </p:cNvSpPr>
          <p:nvPr>
            <p:ph type="title"/>
          </p:nvPr>
        </p:nvSpPr>
        <p:spPr/>
        <p:txBody>
          <a:bodyPr/>
          <a:lstStyle/>
          <a:p>
            <a:pPr algn="ctr"/>
            <a:r>
              <a:rPr lang="en-IN" b="1" dirty="0">
                <a:solidFill>
                  <a:schemeClr val="accent1">
                    <a:lumMod val="75000"/>
                  </a:schemeClr>
                </a:solidFill>
                <a:latin typeface="Bahnschrift" panose="020B0502040204020203" pitchFamily="34" charset="0"/>
              </a:rPr>
              <a:t>EXCEPTION HANDLING</a:t>
            </a:r>
          </a:p>
        </p:txBody>
      </p:sp>
      <p:pic>
        <p:nvPicPr>
          <p:cNvPr id="4" name="Content Placeholder 3">
            <a:extLst>
              <a:ext uri="{FF2B5EF4-FFF2-40B4-BE49-F238E27FC236}">
                <a16:creationId xmlns:a16="http://schemas.microsoft.com/office/drawing/2014/main" id="{8522CC30-ECD6-49D5-B572-0CB83272BCD2}"/>
              </a:ext>
            </a:extLst>
          </p:cNvPr>
          <p:cNvPicPr>
            <a:picLocks noGrp="1" noChangeAspect="1"/>
          </p:cNvPicPr>
          <p:nvPr>
            <p:ph idx="1"/>
          </p:nvPr>
        </p:nvPicPr>
        <p:blipFill>
          <a:blip r:embed="rId2"/>
          <a:stretch>
            <a:fillRect/>
          </a:stretch>
        </p:blipFill>
        <p:spPr>
          <a:xfrm>
            <a:off x="1051800" y="1690688"/>
            <a:ext cx="3249450" cy="3834716"/>
          </a:xfrm>
          <a:prstGeom prst="rect">
            <a:avLst/>
          </a:prstGeom>
        </p:spPr>
      </p:pic>
      <p:pic>
        <p:nvPicPr>
          <p:cNvPr id="5" name="Picture 4">
            <a:extLst>
              <a:ext uri="{FF2B5EF4-FFF2-40B4-BE49-F238E27FC236}">
                <a16:creationId xmlns:a16="http://schemas.microsoft.com/office/drawing/2014/main" id="{89BB68AD-9D92-4786-A07A-0CCC24B6B648}"/>
              </a:ext>
            </a:extLst>
          </p:cNvPr>
          <p:cNvPicPr>
            <a:picLocks noChangeAspect="1"/>
          </p:cNvPicPr>
          <p:nvPr/>
        </p:nvPicPr>
        <p:blipFill>
          <a:blip r:embed="rId3"/>
          <a:stretch>
            <a:fillRect/>
          </a:stretch>
        </p:blipFill>
        <p:spPr>
          <a:xfrm>
            <a:off x="1304495" y="3077899"/>
            <a:ext cx="2744060" cy="702201"/>
          </a:xfrm>
          <a:prstGeom prst="rect">
            <a:avLst/>
          </a:prstGeom>
        </p:spPr>
      </p:pic>
      <p:pic>
        <p:nvPicPr>
          <p:cNvPr id="6" name="Picture 5">
            <a:extLst>
              <a:ext uri="{FF2B5EF4-FFF2-40B4-BE49-F238E27FC236}">
                <a16:creationId xmlns:a16="http://schemas.microsoft.com/office/drawing/2014/main" id="{FE47AEBF-A965-446C-AFE7-5E4E79E0BF28}"/>
              </a:ext>
            </a:extLst>
          </p:cNvPr>
          <p:cNvPicPr>
            <a:picLocks noChangeAspect="1"/>
          </p:cNvPicPr>
          <p:nvPr/>
        </p:nvPicPr>
        <p:blipFill rotWithShape="1">
          <a:blip r:embed="rId4"/>
          <a:srcRect l="2031" t="10972" r="73108" b="39722"/>
          <a:stretch/>
        </p:blipFill>
        <p:spPr>
          <a:xfrm>
            <a:off x="4819650" y="1376363"/>
            <a:ext cx="4486275" cy="5004849"/>
          </a:xfrm>
          <a:prstGeom prst="rect">
            <a:avLst/>
          </a:prstGeom>
        </p:spPr>
      </p:pic>
      <p:pic>
        <p:nvPicPr>
          <p:cNvPr id="7" name="Picture 6">
            <a:extLst>
              <a:ext uri="{FF2B5EF4-FFF2-40B4-BE49-F238E27FC236}">
                <a16:creationId xmlns:a16="http://schemas.microsoft.com/office/drawing/2014/main" id="{3E390EF9-AC4C-4E8F-AC2D-BFA0AF1E786F}"/>
              </a:ext>
            </a:extLst>
          </p:cNvPr>
          <p:cNvPicPr>
            <a:picLocks noChangeAspect="1"/>
          </p:cNvPicPr>
          <p:nvPr/>
        </p:nvPicPr>
        <p:blipFill>
          <a:blip r:embed="rId5"/>
          <a:stretch>
            <a:fillRect/>
          </a:stretch>
        </p:blipFill>
        <p:spPr>
          <a:xfrm>
            <a:off x="6214706" y="3107798"/>
            <a:ext cx="2743438" cy="701101"/>
          </a:xfrm>
          <a:prstGeom prst="rect">
            <a:avLst/>
          </a:prstGeom>
        </p:spPr>
      </p:pic>
      <p:sp>
        <p:nvSpPr>
          <p:cNvPr id="9" name="TextBox 8">
            <a:extLst>
              <a:ext uri="{FF2B5EF4-FFF2-40B4-BE49-F238E27FC236}">
                <a16:creationId xmlns:a16="http://schemas.microsoft.com/office/drawing/2014/main" id="{4065082F-144D-40DE-831E-7151D283CDD9}"/>
              </a:ext>
            </a:extLst>
          </p:cNvPr>
          <p:cNvSpPr txBox="1"/>
          <p:nvPr/>
        </p:nvSpPr>
        <p:spPr>
          <a:xfrm>
            <a:off x="9734550" y="2581275"/>
            <a:ext cx="2057400" cy="1754326"/>
          </a:xfrm>
          <a:prstGeom prst="rect">
            <a:avLst/>
          </a:prstGeom>
          <a:noFill/>
        </p:spPr>
        <p:txBody>
          <a:bodyPr wrap="square" rtlCol="0">
            <a:spAutoFit/>
          </a:bodyPr>
          <a:lstStyle/>
          <a:p>
            <a:r>
              <a:rPr lang="en-IN" dirty="0">
                <a:solidFill>
                  <a:schemeClr val="accent1"/>
                </a:solidFill>
                <a:latin typeface="Georgia" panose="02040502050405020303" pitchFamily="18" charset="0"/>
              </a:rPr>
              <a:t>Here the exception will be handled for not allowing non integral values in age field.</a:t>
            </a:r>
          </a:p>
        </p:txBody>
      </p:sp>
    </p:spTree>
    <p:extLst>
      <p:ext uri="{BB962C8B-B14F-4D97-AF65-F5344CB8AC3E}">
        <p14:creationId xmlns:p14="http://schemas.microsoft.com/office/powerpoint/2010/main" val="38842972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231C61-90EA-4779-865A-398035CC1CAD}"/>
              </a:ext>
            </a:extLst>
          </p:cNvPr>
          <p:cNvSpPr>
            <a:spLocks noGrp="1"/>
          </p:cNvSpPr>
          <p:nvPr>
            <p:ph type="title"/>
          </p:nvPr>
        </p:nvSpPr>
        <p:spPr/>
        <p:txBody>
          <a:bodyPr>
            <a:scene3d>
              <a:camera prst="orthographicFront"/>
              <a:lightRig rig="soft" dir="t">
                <a:rot lat="0" lon="0" rev="15600000"/>
              </a:lightRig>
            </a:scene3d>
            <a:sp3d extrusionH="57150" prstMaterial="softEdge">
              <a:bevelT w="25400" h="38100"/>
            </a:sp3d>
          </a:bodyPr>
          <a:lstStyle/>
          <a:p>
            <a:pPr algn="ctr"/>
            <a:r>
              <a:rPr lang="en-IN" b="1" dirty="0">
                <a:ln/>
                <a:solidFill>
                  <a:schemeClr val="accent1">
                    <a:lumMod val="75000"/>
                  </a:schemeClr>
                </a:solidFill>
                <a:latin typeface="Bahnschrift" panose="020B0502040204020203" pitchFamily="34" charset="0"/>
              </a:rPr>
              <a:t>IMPLEMENTATION DETAILS</a:t>
            </a:r>
          </a:p>
        </p:txBody>
      </p:sp>
      <p:sp>
        <p:nvSpPr>
          <p:cNvPr id="3" name="Content Placeholder 2">
            <a:extLst>
              <a:ext uri="{FF2B5EF4-FFF2-40B4-BE49-F238E27FC236}">
                <a16:creationId xmlns:a16="http://schemas.microsoft.com/office/drawing/2014/main" id="{84515642-BD37-4A42-8F31-AF80D0402005}"/>
              </a:ext>
            </a:extLst>
          </p:cNvPr>
          <p:cNvSpPr>
            <a:spLocks noGrp="1"/>
          </p:cNvSpPr>
          <p:nvPr>
            <p:ph idx="1"/>
          </p:nvPr>
        </p:nvSpPr>
        <p:spPr/>
        <p:txBody>
          <a:bodyPr>
            <a:normAutofit/>
            <a:scene3d>
              <a:camera prst="orthographicFront"/>
              <a:lightRig rig="harsh" dir="t"/>
            </a:scene3d>
            <a:sp3d extrusionH="57150" prstMaterial="matte">
              <a:bevelT w="63500" h="12700" prst="angle"/>
              <a:contourClr>
                <a:schemeClr val="bg1">
                  <a:lumMod val="65000"/>
                </a:schemeClr>
              </a:contourClr>
            </a:sp3d>
          </a:bodyPr>
          <a:lstStyle/>
          <a:p>
            <a:pPr marL="0" indent="0" algn="ctr">
              <a:buNone/>
            </a:pPr>
            <a:r>
              <a:rPr lang="en-IN" sz="3200" b="1" dirty="0">
                <a:ln/>
                <a:solidFill>
                  <a:schemeClr val="accent3"/>
                </a:solidFill>
              </a:rPr>
              <a:t>INTERFACE</a:t>
            </a:r>
          </a:p>
          <a:p>
            <a:pPr marL="0" indent="0" algn="ctr">
              <a:buNone/>
            </a:pPr>
            <a:endParaRPr lang="en-IN" sz="3200" b="1" dirty="0">
              <a:ln/>
              <a:solidFill>
                <a:schemeClr val="accent3"/>
              </a:solidFill>
            </a:endParaRPr>
          </a:p>
          <a:p>
            <a:pPr marL="0" indent="0">
              <a:buNone/>
            </a:pPr>
            <a:r>
              <a:rPr lang="en-US" dirty="0">
                <a:ln/>
                <a:solidFill>
                  <a:srgbClr val="0070C0"/>
                </a:solidFill>
                <a:latin typeface="Georgia" panose="02040502050405020303" pitchFamily="18" charset="0"/>
              </a:rPr>
              <a:t>An interface in the Java programming language is an abstract type that is used to specify a behavior that classes must implement. Interfaces are declared using the interface keyword, and may only contain method signature and constant declarations.</a:t>
            </a:r>
            <a:endParaRPr lang="en-IN" sz="3200" dirty="0">
              <a:ln/>
              <a:solidFill>
                <a:srgbClr val="0070C0"/>
              </a:solidFill>
              <a:latin typeface="Georgia" panose="02040502050405020303" pitchFamily="18" charset="0"/>
            </a:endParaRPr>
          </a:p>
        </p:txBody>
      </p:sp>
    </p:spTree>
    <p:extLst>
      <p:ext uri="{BB962C8B-B14F-4D97-AF65-F5344CB8AC3E}">
        <p14:creationId xmlns:p14="http://schemas.microsoft.com/office/powerpoint/2010/main" val="31388968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30AE1B-D5CD-4492-928E-066D6C673457}"/>
              </a:ext>
            </a:extLst>
          </p:cNvPr>
          <p:cNvSpPr>
            <a:spLocks noGrp="1"/>
          </p:cNvSpPr>
          <p:nvPr>
            <p:ph type="title"/>
          </p:nvPr>
        </p:nvSpPr>
        <p:spPr/>
        <p:txBody>
          <a:bodyPr>
            <a:scene3d>
              <a:camera prst="orthographicFront"/>
              <a:lightRig rig="soft" dir="t">
                <a:rot lat="0" lon="0" rev="15600000"/>
              </a:lightRig>
            </a:scene3d>
            <a:sp3d extrusionH="57150" prstMaterial="softEdge">
              <a:bevelT w="25400" h="38100"/>
            </a:sp3d>
          </a:bodyPr>
          <a:lstStyle/>
          <a:p>
            <a:pPr algn="ctr"/>
            <a:r>
              <a:rPr lang="en-IN" b="1" dirty="0">
                <a:ln/>
                <a:solidFill>
                  <a:schemeClr val="accent1">
                    <a:lumMod val="75000"/>
                  </a:schemeClr>
                </a:solidFill>
                <a:latin typeface="Bahnschrift" panose="020B0502040204020203" pitchFamily="34" charset="0"/>
              </a:rPr>
              <a:t>INTERFACE</a:t>
            </a:r>
          </a:p>
        </p:txBody>
      </p:sp>
      <p:pic>
        <p:nvPicPr>
          <p:cNvPr id="4" name="Content Placeholder 3">
            <a:extLst>
              <a:ext uri="{FF2B5EF4-FFF2-40B4-BE49-F238E27FC236}">
                <a16:creationId xmlns:a16="http://schemas.microsoft.com/office/drawing/2014/main" id="{6D77ACDF-FFA7-4B7B-8044-3B2E1AE42DE0}"/>
              </a:ext>
            </a:extLst>
          </p:cNvPr>
          <p:cNvPicPr>
            <a:picLocks noGrp="1" noChangeAspect="1"/>
          </p:cNvPicPr>
          <p:nvPr>
            <p:ph idx="1"/>
          </p:nvPr>
        </p:nvPicPr>
        <p:blipFill rotWithShape="1">
          <a:blip r:embed="rId2"/>
          <a:srcRect l="18971" t="34221" r="749" b="38417"/>
          <a:stretch/>
        </p:blipFill>
        <p:spPr>
          <a:xfrm>
            <a:off x="285749" y="1495424"/>
            <a:ext cx="11377275" cy="2181226"/>
          </a:xfrm>
          <a:prstGeom prst="rect">
            <a:avLst/>
          </a:prstGeom>
        </p:spPr>
      </p:pic>
      <p:sp>
        <p:nvSpPr>
          <p:cNvPr id="5" name="TextBox 4">
            <a:extLst>
              <a:ext uri="{FF2B5EF4-FFF2-40B4-BE49-F238E27FC236}">
                <a16:creationId xmlns:a16="http://schemas.microsoft.com/office/drawing/2014/main" id="{09E2F2B1-DF65-4E2C-BE57-C209952C9261}"/>
              </a:ext>
            </a:extLst>
          </p:cNvPr>
          <p:cNvSpPr txBox="1"/>
          <p:nvPr/>
        </p:nvSpPr>
        <p:spPr>
          <a:xfrm>
            <a:off x="768973" y="4305300"/>
            <a:ext cx="10410825" cy="1754326"/>
          </a:xfrm>
          <a:prstGeom prst="rect">
            <a:avLst/>
          </a:prstGeom>
          <a:noFill/>
        </p:spPr>
        <p:txBody>
          <a:bodyPr wrap="square" rtlCol="0">
            <a:spAutoFit/>
          </a:bodyPr>
          <a:lstStyle/>
          <a:p>
            <a:r>
              <a:rPr lang="en-IN" dirty="0">
                <a:solidFill>
                  <a:srgbClr val="0070C0"/>
                </a:solidFill>
                <a:latin typeface="Georgia" panose="02040502050405020303" pitchFamily="18" charset="0"/>
              </a:rPr>
              <a:t>ActionListener interface will be implemented to create object for action performed method. For this abstract methods user defined function can be created. For example on button click </a:t>
            </a:r>
            <a:r>
              <a:rPr lang="en-IN" dirty="0" err="1">
                <a:solidFill>
                  <a:srgbClr val="0070C0"/>
                </a:solidFill>
                <a:latin typeface="Georgia" panose="02040502050405020303" pitchFamily="18" charset="0"/>
              </a:rPr>
              <a:t>ActionPerformed</a:t>
            </a:r>
            <a:r>
              <a:rPr lang="en-IN" dirty="0">
                <a:solidFill>
                  <a:srgbClr val="0070C0"/>
                </a:solidFill>
                <a:latin typeface="Georgia" panose="02040502050405020303" pitchFamily="18" charset="0"/>
              </a:rPr>
              <a:t> method will be invoked in which object of class implementing ActionListener interface will be passed.</a:t>
            </a:r>
          </a:p>
          <a:p>
            <a:endParaRPr lang="en-IN" dirty="0">
              <a:solidFill>
                <a:srgbClr val="0070C0"/>
              </a:solidFill>
              <a:latin typeface="Georgia" panose="02040502050405020303" pitchFamily="18" charset="0"/>
            </a:endParaRPr>
          </a:p>
          <a:p>
            <a:r>
              <a:rPr lang="en-IN" dirty="0">
                <a:solidFill>
                  <a:srgbClr val="0070C0"/>
                </a:solidFill>
                <a:latin typeface="Georgia" panose="02040502050405020303" pitchFamily="18" charset="0"/>
              </a:rPr>
              <a:t>Source code:</a:t>
            </a:r>
          </a:p>
          <a:p>
            <a:r>
              <a:rPr lang="en-IN" dirty="0">
                <a:solidFill>
                  <a:srgbClr val="0070C0"/>
                </a:solidFill>
                <a:latin typeface="Georgia" panose="02040502050405020303" pitchFamily="18" charset="0"/>
              </a:rPr>
              <a:t>Facilities.java </a:t>
            </a:r>
          </a:p>
        </p:txBody>
      </p:sp>
    </p:spTree>
    <p:extLst>
      <p:ext uri="{BB962C8B-B14F-4D97-AF65-F5344CB8AC3E}">
        <p14:creationId xmlns:p14="http://schemas.microsoft.com/office/powerpoint/2010/main" val="36141767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19D850-2E56-40DF-86D4-104B3A43CFAD}"/>
              </a:ext>
            </a:extLst>
          </p:cNvPr>
          <p:cNvSpPr>
            <a:spLocks noGrp="1"/>
          </p:cNvSpPr>
          <p:nvPr>
            <p:ph type="title"/>
          </p:nvPr>
        </p:nvSpPr>
        <p:spPr>
          <a:xfrm>
            <a:off x="838200" y="317500"/>
            <a:ext cx="10515600" cy="1901825"/>
          </a:xfrm>
        </p:spPr>
        <p:txBody>
          <a:bodyPr>
            <a:scene3d>
              <a:camera prst="orthographicFront"/>
              <a:lightRig rig="soft" dir="t">
                <a:rot lat="0" lon="0" rev="15600000"/>
              </a:lightRig>
            </a:scene3d>
            <a:sp3d extrusionH="57150" prstMaterial="softEdge">
              <a:bevelT w="25400" h="38100"/>
            </a:sp3d>
          </a:bodyPr>
          <a:lstStyle/>
          <a:p>
            <a:pPr algn="ctr"/>
            <a:r>
              <a:rPr lang="en-US" b="1" dirty="0">
                <a:ln/>
                <a:solidFill>
                  <a:schemeClr val="accent1">
                    <a:lumMod val="75000"/>
                  </a:schemeClr>
                </a:solidFill>
                <a:latin typeface="Bahnschrift" panose="020B0502040204020203" pitchFamily="34" charset="0"/>
              </a:rPr>
              <a:t>MODULES OF HOSPITAL MANAGEMENT SYSTEM(HMS)</a:t>
            </a:r>
            <a:endParaRPr lang="en-IN" b="1" dirty="0">
              <a:ln/>
              <a:solidFill>
                <a:schemeClr val="accent1">
                  <a:lumMod val="75000"/>
                </a:schemeClr>
              </a:solidFill>
              <a:latin typeface="Bahnschrift" panose="020B0502040204020203" pitchFamily="34" charset="0"/>
            </a:endParaRPr>
          </a:p>
        </p:txBody>
      </p:sp>
      <p:sp>
        <p:nvSpPr>
          <p:cNvPr id="3" name="Content Placeholder 2">
            <a:extLst>
              <a:ext uri="{FF2B5EF4-FFF2-40B4-BE49-F238E27FC236}">
                <a16:creationId xmlns:a16="http://schemas.microsoft.com/office/drawing/2014/main" id="{CF625BB6-EBB1-436B-83B6-3B3F58427B6F}"/>
              </a:ext>
            </a:extLst>
          </p:cNvPr>
          <p:cNvSpPr>
            <a:spLocks noGrp="1"/>
          </p:cNvSpPr>
          <p:nvPr>
            <p:ph idx="1"/>
          </p:nvPr>
        </p:nvSpPr>
        <p:spPr>
          <a:xfrm>
            <a:off x="838200" y="2514600"/>
            <a:ext cx="10515600" cy="3829049"/>
          </a:xfrm>
        </p:spPr>
        <p:txBody>
          <a:bodyPr/>
          <a:lstStyle/>
          <a:p>
            <a:pPr marL="571500" lvl="0" indent="-571500">
              <a:buFont typeface="+mj-lt"/>
              <a:buAutoNum type="romanLcPeriod"/>
            </a:pPr>
            <a:r>
              <a:rPr lang="en-US" dirty="0">
                <a:solidFill>
                  <a:srgbClr val="0070C0"/>
                </a:solidFill>
                <a:latin typeface="Georgia" panose="02040502050405020303" pitchFamily="18" charset="0"/>
              </a:rPr>
              <a:t>Patients</a:t>
            </a:r>
          </a:p>
          <a:p>
            <a:pPr marL="571500" lvl="0" indent="-571500">
              <a:buFont typeface="+mj-lt"/>
              <a:buAutoNum type="romanLcPeriod"/>
            </a:pPr>
            <a:endParaRPr lang="en-IN" dirty="0">
              <a:solidFill>
                <a:srgbClr val="0070C0"/>
              </a:solidFill>
              <a:latin typeface="Georgia" panose="02040502050405020303" pitchFamily="18" charset="0"/>
            </a:endParaRPr>
          </a:p>
          <a:p>
            <a:pPr marL="571500" lvl="0" indent="-571500">
              <a:buFont typeface="+mj-lt"/>
              <a:buAutoNum type="romanLcPeriod"/>
            </a:pPr>
            <a:r>
              <a:rPr lang="en-US" dirty="0">
                <a:solidFill>
                  <a:srgbClr val="0070C0"/>
                </a:solidFill>
                <a:latin typeface="Georgia" panose="02040502050405020303" pitchFamily="18" charset="0"/>
              </a:rPr>
              <a:t>Doctors</a:t>
            </a:r>
          </a:p>
          <a:p>
            <a:pPr marL="571500" lvl="0" indent="-571500">
              <a:buFont typeface="+mj-lt"/>
              <a:buAutoNum type="romanLcPeriod"/>
            </a:pPr>
            <a:endParaRPr lang="en-IN" dirty="0">
              <a:solidFill>
                <a:srgbClr val="0070C0"/>
              </a:solidFill>
              <a:latin typeface="Georgia" panose="02040502050405020303" pitchFamily="18" charset="0"/>
            </a:endParaRPr>
          </a:p>
          <a:p>
            <a:pPr marL="571500" lvl="0" indent="-571500">
              <a:buFont typeface="+mj-lt"/>
              <a:buAutoNum type="romanLcPeriod"/>
            </a:pPr>
            <a:r>
              <a:rPr lang="en-US" dirty="0">
                <a:solidFill>
                  <a:srgbClr val="0070C0"/>
                </a:solidFill>
                <a:latin typeface="Georgia" panose="02040502050405020303" pitchFamily="18" charset="0"/>
              </a:rPr>
              <a:t>Medicines</a:t>
            </a:r>
          </a:p>
          <a:p>
            <a:pPr marL="571500" lvl="0" indent="-571500">
              <a:buFont typeface="+mj-lt"/>
              <a:buAutoNum type="romanLcPeriod"/>
            </a:pPr>
            <a:endParaRPr lang="en-IN" dirty="0">
              <a:solidFill>
                <a:srgbClr val="0070C0"/>
              </a:solidFill>
              <a:latin typeface="Georgia" panose="02040502050405020303" pitchFamily="18" charset="0"/>
            </a:endParaRPr>
          </a:p>
          <a:p>
            <a:pPr marL="571500" lvl="0" indent="-571500">
              <a:buFont typeface="+mj-lt"/>
              <a:buAutoNum type="romanLcPeriod"/>
            </a:pPr>
            <a:r>
              <a:rPr lang="en-US" dirty="0">
                <a:solidFill>
                  <a:srgbClr val="0070C0"/>
                </a:solidFill>
                <a:latin typeface="Georgia" panose="02040502050405020303" pitchFamily="18" charset="0"/>
              </a:rPr>
              <a:t>Facilities</a:t>
            </a:r>
            <a:endParaRPr lang="en-IN" dirty="0">
              <a:solidFill>
                <a:srgbClr val="0070C0"/>
              </a:solidFill>
              <a:latin typeface="Georgia" panose="02040502050405020303" pitchFamily="18" charset="0"/>
            </a:endParaRPr>
          </a:p>
          <a:p>
            <a:pPr marL="514350" indent="-514350">
              <a:buFont typeface="+mj-lt"/>
              <a:buAutoNum type="arabicPeriod"/>
            </a:pPr>
            <a:endParaRPr lang="en-IN" dirty="0"/>
          </a:p>
        </p:txBody>
      </p:sp>
      <p:grpSp>
        <p:nvGrpSpPr>
          <p:cNvPr id="4" name="Group 3">
            <a:extLst>
              <a:ext uri="{FF2B5EF4-FFF2-40B4-BE49-F238E27FC236}">
                <a16:creationId xmlns:a16="http://schemas.microsoft.com/office/drawing/2014/main" id="{667EF383-113D-49FD-A48A-46E3C9997A50}"/>
              </a:ext>
            </a:extLst>
          </p:cNvPr>
          <p:cNvGrpSpPr/>
          <p:nvPr/>
        </p:nvGrpSpPr>
        <p:grpSpPr>
          <a:xfrm>
            <a:off x="8169735" y="2438671"/>
            <a:ext cx="2901029" cy="704307"/>
            <a:chOff x="906787" y="47"/>
            <a:chExt cx="2901029" cy="704307"/>
          </a:xfrm>
        </p:grpSpPr>
        <p:sp>
          <p:nvSpPr>
            <p:cNvPr id="5" name="Arrow: Pentagon 4">
              <a:extLst>
                <a:ext uri="{FF2B5EF4-FFF2-40B4-BE49-F238E27FC236}">
                  <a16:creationId xmlns:a16="http://schemas.microsoft.com/office/drawing/2014/main" id="{AE8EC6DC-A19F-44B2-8190-A250BF31A4F2}"/>
                </a:ext>
              </a:extLst>
            </p:cNvPr>
            <p:cNvSpPr/>
            <p:nvPr/>
          </p:nvSpPr>
          <p:spPr>
            <a:xfrm rot="10800000">
              <a:off x="906787" y="47"/>
              <a:ext cx="2901029" cy="704307"/>
            </a:xfrm>
            <a:prstGeom prst="homePlate">
              <a:avLst/>
            </a:prstGeom>
          </p:spPr>
          <p:style>
            <a:lnRef idx="0">
              <a:schemeClr val="lt1">
                <a:hueOff val="0"/>
                <a:satOff val="0"/>
                <a:lumOff val="0"/>
                <a:alphaOff val="0"/>
              </a:schemeClr>
            </a:lnRef>
            <a:fillRef idx="3">
              <a:schemeClr val="accent1">
                <a:alpha val="90000"/>
                <a:hueOff val="0"/>
                <a:satOff val="0"/>
                <a:lumOff val="0"/>
                <a:alphaOff val="0"/>
              </a:schemeClr>
            </a:fillRef>
            <a:effectRef idx="3">
              <a:schemeClr val="accent1">
                <a:alpha val="90000"/>
                <a:hueOff val="0"/>
                <a:satOff val="0"/>
                <a:lumOff val="0"/>
                <a:alphaOff val="0"/>
              </a:schemeClr>
            </a:effectRef>
            <a:fontRef idx="minor">
              <a:schemeClr val="lt1"/>
            </a:fontRef>
          </p:style>
        </p:sp>
        <p:sp>
          <p:nvSpPr>
            <p:cNvPr id="6" name="Arrow: Pentagon 4">
              <a:extLst>
                <a:ext uri="{FF2B5EF4-FFF2-40B4-BE49-F238E27FC236}">
                  <a16:creationId xmlns:a16="http://schemas.microsoft.com/office/drawing/2014/main" id="{47CC86DE-6E39-47F8-B217-B230A0999C34}"/>
                </a:ext>
              </a:extLst>
            </p:cNvPr>
            <p:cNvSpPr txBox="1"/>
            <p:nvPr/>
          </p:nvSpPr>
          <p:spPr>
            <a:xfrm rot="21600000">
              <a:off x="1082864" y="47"/>
              <a:ext cx="2724952" cy="70430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10580" tIns="95250" rIns="177800" bIns="95250" numCol="1" spcCol="1270" anchor="ctr" anchorCtr="0">
              <a:noAutofit/>
            </a:bodyPr>
            <a:lstStyle/>
            <a:p>
              <a:pPr marL="0" lvl="0" indent="0" algn="ctr" defTabSz="1111250">
                <a:lnSpc>
                  <a:spcPct val="90000"/>
                </a:lnSpc>
                <a:spcBef>
                  <a:spcPct val="0"/>
                </a:spcBef>
                <a:spcAft>
                  <a:spcPct val="35000"/>
                </a:spcAft>
                <a:buNone/>
              </a:pPr>
              <a:r>
                <a:rPr lang="en-IN" sz="2500" kern="1200" dirty="0"/>
                <a:t>Patient Details</a:t>
              </a:r>
            </a:p>
          </p:txBody>
        </p:sp>
      </p:grpSp>
      <p:grpSp>
        <p:nvGrpSpPr>
          <p:cNvPr id="7" name="Group 6">
            <a:extLst>
              <a:ext uri="{FF2B5EF4-FFF2-40B4-BE49-F238E27FC236}">
                <a16:creationId xmlns:a16="http://schemas.microsoft.com/office/drawing/2014/main" id="{B1CCC439-CDA7-4A9D-B628-4A5165C763DD}"/>
              </a:ext>
            </a:extLst>
          </p:cNvPr>
          <p:cNvGrpSpPr/>
          <p:nvPr/>
        </p:nvGrpSpPr>
        <p:grpSpPr>
          <a:xfrm>
            <a:off x="8169733" y="3467507"/>
            <a:ext cx="2901029" cy="704307"/>
            <a:chOff x="906787" y="914596"/>
            <a:chExt cx="2901029" cy="704307"/>
          </a:xfrm>
        </p:grpSpPr>
        <p:sp>
          <p:nvSpPr>
            <p:cNvPr id="8" name="Arrow: Pentagon 7">
              <a:extLst>
                <a:ext uri="{FF2B5EF4-FFF2-40B4-BE49-F238E27FC236}">
                  <a16:creationId xmlns:a16="http://schemas.microsoft.com/office/drawing/2014/main" id="{6E8FC043-A40C-472A-8B76-57FBD8C054D4}"/>
                </a:ext>
              </a:extLst>
            </p:cNvPr>
            <p:cNvSpPr/>
            <p:nvPr/>
          </p:nvSpPr>
          <p:spPr>
            <a:xfrm rot="10800000">
              <a:off x="906787" y="914596"/>
              <a:ext cx="2901029" cy="704307"/>
            </a:xfrm>
            <a:prstGeom prst="homePlate">
              <a:avLst/>
            </a:prstGeom>
          </p:spPr>
          <p:style>
            <a:lnRef idx="0">
              <a:schemeClr val="lt1">
                <a:hueOff val="0"/>
                <a:satOff val="0"/>
                <a:lumOff val="0"/>
                <a:alphaOff val="0"/>
              </a:schemeClr>
            </a:lnRef>
            <a:fillRef idx="3">
              <a:schemeClr val="accent1">
                <a:alpha val="90000"/>
                <a:hueOff val="0"/>
                <a:satOff val="0"/>
                <a:lumOff val="0"/>
                <a:alphaOff val="-13333"/>
              </a:schemeClr>
            </a:fillRef>
            <a:effectRef idx="3">
              <a:schemeClr val="accent1">
                <a:alpha val="90000"/>
                <a:hueOff val="0"/>
                <a:satOff val="0"/>
                <a:lumOff val="0"/>
                <a:alphaOff val="-13333"/>
              </a:schemeClr>
            </a:effectRef>
            <a:fontRef idx="minor">
              <a:schemeClr val="lt1"/>
            </a:fontRef>
          </p:style>
        </p:sp>
        <p:sp>
          <p:nvSpPr>
            <p:cNvPr id="9" name="Arrow: Pentagon 4">
              <a:extLst>
                <a:ext uri="{FF2B5EF4-FFF2-40B4-BE49-F238E27FC236}">
                  <a16:creationId xmlns:a16="http://schemas.microsoft.com/office/drawing/2014/main" id="{2FF424E2-1867-434E-9982-1197290A81B4}"/>
                </a:ext>
              </a:extLst>
            </p:cNvPr>
            <p:cNvSpPr txBox="1"/>
            <p:nvPr/>
          </p:nvSpPr>
          <p:spPr>
            <a:xfrm rot="21600000">
              <a:off x="1082864" y="914596"/>
              <a:ext cx="2724952" cy="70430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10580" tIns="95250" rIns="177800" bIns="95250" numCol="1" spcCol="1270" anchor="ctr" anchorCtr="0">
              <a:noAutofit/>
            </a:bodyPr>
            <a:lstStyle/>
            <a:p>
              <a:pPr marL="0" lvl="0" indent="0" algn="ctr" defTabSz="1111250">
                <a:lnSpc>
                  <a:spcPct val="90000"/>
                </a:lnSpc>
                <a:spcBef>
                  <a:spcPct val="0"/>
                </a:spcBef>
                <a:spcAft>
                  <a:spcPct val="35000"/>
                </a:spcAft>
                <a:buNone/>
              </a:pPr>
              <a:r>
                <a:rPr lang="en-IN" sz="2500" kern="1200" dirty="0"/>
                <a:t>Doctor Details</a:t>
              </a:r>
            </a:p>
          </p:txBody>
        </p:sp>
      </p:grpSp>
      <p:grpSp>
        <p:nvGrpSpPr>
          <p:cNvPr id="10" name="Group 9">
            <a:extLst>
              <a:ext uri="{FF2B5EF4-FFF2-40B4-BE49-F238E27FC236}">
                <a16:creationId xmlns:a16="http://schemas.microsoft.com/office/drawing/2014/main" id="{AA9BA183-18E2-4253-8E89-DB6EC88B82C6}"/>
              </a:ext>
            </a:extLst>
          </p:cNvPr>
          <p:cNvGrpSpPr/>
          <p:nvPr/>
        </p:nvGrpSpPr>
        <p:grpSpPr>
          <a:xfrm>
            <a:off x="8169733" y="4476885"/>
            <a:ext cx="2901029" cy="704307"/>
            <a:chOff x="906787" y="1829145"/>
            <a:chExt cx="2901029" cy="704307"/>
          </a:xfrm>
        </p:grpSpPr>
        <p:sp>
          <p:nvSpPr>
            <p:cNvPr id="11" name="Arrow: Pentagon 10">
              <a:extLst>
                <a:ext uri="{FF2B5EF4-FFF2-40B4-BE49-F238E27FC236}">
                  <a16:creationId xmlns:a16="http://schemas.microsoft.com/office/drawing/2014/main" id="{5DD261F7-472B-4E40-9CF6-D5B18FABE1A6}"/>
                </a:ext>
              </a:extLst>
            </p:cNvPr>
            <p:cNvSpPr/>
            <p:nvPr/>
          </p:nvSpPr>
          <p:spPr>
            <a:xfrm rot="10800000">
              <a:off x="906787" y="1829145"/>
              <a:ext cx="2901029" cy="704307"/>
            </a:xfrm>
            <a:prstGeom prst="homePlate">
              <a:avLst/>
            </a:prstGeom>
          </p:spPr>
          <p:style>
            <a:lnRef idx="0">
              <a:schemeClr val="lt1">
                <a:hueOff val="0"/>
                <a:satOff val="0"/>
                <a:lumOff val="0"/>
                <a:alphaOff val="0"/>
              </a:schemeClr>
            </a:lnRef>
            <a:fillRef idx="3">
              <a:schemeClr val="accent1">
                <a:alpha val="90000"/>
                <a:hueOff val="0"/>
                <a:satOff val="0"/>
                <a:lumOff val="0"/>
                <a:alphaOff val="-26667"/>
              </a:schemeClr>
            </a:fillRef>
            <a:effectRef idx="3">
              <a:schemeClr val="accent1">
                <a:alpha val="90000"/>
                <a:hueOff val="0"/>
                <a:satOff val="0"/>
                <a:lumOff val="0"/>
                <a:alphaOff val="-26667"/>
              </a:schemeClr>
            </a:effectRef>
            <a:fontRef idx="minor">
              <a:schemeClr val="lt1"/>
            </a:fontRef>
          </p:style>
        </p:sp>
        <p:sp>
          <p:nvSpPr>
            <p:cNvPr id="12" name="Arrow: Pentagon 4">
              <a:extLst>
                <a:ext uri="{FF2B5EF4-FFF2-40B4-BE49-F238E27FC236}">
                  <a16:creationId xmlns:a16="http://schemas.microsoft.com/office/drawing/2014/main" id="{1C66E94A-BB71-4D28-897B-04E192A4D5F7}"/>
                </a:ext>
              </a:extLst>
            </p:cNvPr>
            <p:cNvSpPr txBox="1"/>
            <p:nvPr/>
          </p:nvSpPr>
          <p:spPr>
            <a:xfrm rot="21600000">
              <a:off x="1082864" y="1829145"/>
              <a:ext cx="2724952" cy="70430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10580" tIns="95250" rIns="177800" bIns="95250" numCol="1" spcCol="1270" anchor="ctr" anchorCtr="0">
              <a:noAutofit/>
            </a:bodyPr>
            <a:lstStyle/>
            <a:p>
              <a:pPr marL="0" lvl="0" indent="0" algn="ctr" defTabSz="1111250">
                <a:lnSpc>
                  <a:spcPct val="90000"/>
                </a:lnSpc>
                <a:spcBef>
                  <a:spcPct val="0"/>
                </a:spcBef>
                <a:spcAft>
                  <a:spcPct val="35000"/>
                </a:spcAft>
                <a:buNone/>
              </a:pPr>
              <a:r>
                <a:rPr lang="en-IN" sz="2500" kern="1200" dirty="0"/>
                <a:t>Medicine Details</a:t>
              </a:r>
            </a:p>
          </p:txBody>
        </p:sp>
      </p:grpSp>
      <p:grpSp>
        <p:nvGrpSpPr>
          <p:cNvPr id="13" name="Group 12">
            <a:extLst>
              <a:ext uri="{FF2B5EF4-FFF2-40B4-BE49-F238E27FC236}">
                <a16:creationId xmlns:a16="http://schemas.microsoft.com/office/drawing/2014/main" id="{9AD12F38-4E51-4EF3-B54A-2CCD8DBF1335}"/>
              </a:ext>
            </a:extLst>
          </p:cNvPr>
          <p:cNvGrpSpPr/>
          <p:nvPr/>
        </p:nvGrpSpPr>
        <p:grpSpPr>
          <a:xfrm>
            <a:off x="8169733" y="5486263"/>
            <a:ext cx="2901029" cy="704307"/>
            <a:chOff x="906787" y="2743694"/>
            <a:chExt cx="2901029" cy="704307"/>
          </a:xfrm>
        </p:grpSpPr>
        <p:sp>
          <p:nvSpPr>
            <p:cNvPr id="14" name="Arrow: Pentagon 13">
              <a:extLst>
                <a:ext uri="{FF2B5EF4-FFF2-40B4-BE49-F238E27FC236}">
                  <a16:creationId xmlns:a16="http://schemas.microsoft.com/office/drawing/2014/main" id="{9C8BB3D1-5B93-45E9-AF40-6A50B758BECB}"/>
                </a:ext>
              </a:extLst>
            </p:cNvPr>
            <p:cNvSpPr/>
            <p:nvPr/>
          </p:nvSpPr>
          <p:spPr>
            <a:xfrm rot="10800000">
              <a:off x="906787" y="2743694"/>
              <a:ext cx="2901029" cy="704307"/>
            </a:xfrm>
            <a:prstGeom prst="homePlate">
              <a:avLst/>
            </a:prstGeom>
          </p:spPr>
          <p:style>
            <a:lnRef idx="0">
              <a:schemeClr val="lt1">
                <a:hueOff val="0"/>
                <a:satOff val="0"/>
                <a:lumOff val="0"/>
                <a:alphaOff val="0"/>
              </a:schemeClr>
            </a:lnRef>
            <a:fillRef idx="3">
              <a:schemeClr val="accent1">
                <a:alpha val="90000"/>
                <a:hueOff val="0"/>
                <a:satOff val="0"/>
                <a:lumOff val="0"/>
                <a:alphaOff val="-40000"/>
              </a:schemeClr>
            </a:fillRef>
            <a:effectRef idx="3">
              <a:schemeClr val="accent1">
                <a:alpha val="90000"/>
                <a:hueOff val="0"/>
                <a:satOff val="0"/>
                <a:lumOff val="0"/>
                <a:alphaOff val="-40000"/>
              </a:schemeClr>
            </a:effectRef>
            <a:fontRef idx="minor">
              <a:schemeClr val="lt1"/>
            </a:fontRef>
          </p:style>
        </p:sp>
        <p:sp>
          <p:nvSpPr>
            <p:cNvPr id="15" name="Arrow: Pentagon 4">
              <a:extLst>
                <a:ext uri="{FF2B5EF4-FFF2-40B4-BE49-F238E27FC236}">
                  <a16:creationId xmlns:a16="http://schemas.microsoft.com/office/drawing/2014/main" id="{6AAA9E80-76EB-4DCD-ABDC-B3F4FBB8B1BF}"/>
                </a:ext>
              </a:extLst>
            </p:cNvPr>
            <p:cNvSpPr txBox="1"/>
            <p:nvPr/>
          </p:nvSpPr>
          <p:spPr>
            <a:xfrm rot="21600000">
              <a:off x="1082864" y="2743694"/>
              <a:ext cx="2724952" cy="70430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10580" tIns="95250" rIns="177800" bIns="95250" numCol="1" spcCol="1270" anchor="ctr" anchorCtr="0">
              <a:noAutofit/>
            </a:bodyPr>
            <a:lstStyle/>
            <a:p>
              <a:pPr marL="0" lvl="0" indent="0" algn="ctr" defTabSz="1111250">
                <a:lnSpc>
                  <a:spcPct val="90000"/>
                </a:lnSpc>
                <a:spcBef>
                  <a:spcPct val="0"/>
                </a:spcBef>
                <a:spcAft>
                  <a:spcPct val="35000"/>
                </a:spcAft>
                <a:buNone/>
              </a:pPr>
              <a:r>
                <a:rPr lang="en-IN" sz="2500" kern="1200" dirty="0"/>
                <a:t>Facilities</a:t>
              </a:r>
            </a:p>
          </p:txBody>
        </p:sp>
      </p:grpSp>
      <p:sp>
        <p:nvSpPr>
          <p:cNvPr id="16" name="Oval 15">
            <a:extLst>
              <a:ext uri="{FF2B5EF4-FFF2-40B4-BE49-F238E27FC236}">
                <a16:creationId xmlns:a16="http://schemas.microsoft.com/office/drawing/2014/main" id="{2162A105-969E-44A5-8703-57447C9D1E95}"/>
              </a:ext>
            </a:extLst>
          </p:cNvPr>
          <p:cNvSpPr/>
          <p:nvPr/>
        </p:nvSpPr>
        <p:spPr>
          <a:xfrm>
            <a:off x="7729543" y="2448600"/>
            <a:ext cx="704307" cy="704307"/>
          </a:xfrm>
          <a:prstGeom prst="ellipse">
            <a:avLst/>
          </a:prstGeom>
          <a:blipFill>
            <a:blip r:embed="rId2">
              <a:extLst>
                <a:ext uri="{28A0092B-C50C-407E-A947-70E740481C1C}">
                  <a14:useLocalDpi xmlns:a14="http://schemas.microsoft.com/office/drawing/2010/main" val="0"/>
                </a:ext>
              </a:extLst>
            </a:blip>
            <a:srcRect/>
            <a:stretch>
              <a:fillRect/>
            </a:stretch>
          </a:blipFill>
        </p:spPr>
        <p:style>
          <a:lnRef idx="0">
            <a:schemeClr val="lt1">
              <a:hueOff val="0"/>
              <a:satOff val="0"/>
              <a:lumOff val="0"/>
              <a:alphaOff val="0"/>
            </a:schemeClr>
          </a:lnRef>
          <a:fillRef idx="1">
            <a:scrgbClr r="0" g="0" b="0"/>
          </a:fillRef>
          <a:effectRef idx="3">
            <a:schemeClr val="accent1">
              <a:tint val="50000"/>
              <a:alpha val="90000"/>
              <a:hueOff val="0"/>
              <a:satOff val="0"/>
              <a:lumOff val="0"/>
              <a:alphaOff val="0"/>
            </a:schemeClr>
          </a:effectRef>
          <a:fontRef idx="minor">
            <a:schemeClr val="lt1">
              <a:hueOff val="0"/>
              <a:satOff val="0"/>
              <a:lumOff val="0"/>
              <a:alphaOff val="0"/>
            </a:schemeClr>
          </a:fontRef>
        </p:style>
      </p:sp>
      <p:sp>
        <p:nvSpPr>
          <p:cNvPr id="17" name="Oval 16">
            <a:extLst>
              <a:ext uri="{FF2B5EF4-FFF2-40B4-BE49-F238E27FC236}">
                <a16:creationId xmlns:a16="http://schemas.microsoft.com/office/drawing/2014/main" id="{99EBA461-FD89-4052-B1C7-2A3C8B08C6E0}"/>
              </a:ext>
            </a:extLst>
          </p:cNvPr>
          <p:cNvSpPr/>
          <p:nvPr/>
        </p:nvSpPr>
        <p:spPr>
          <a:xfrm>
            <a:off x="7729543" y="3467507"/>
            <a:ext cx="704307" cy="704307"/>
          </a:xfrm>
          <a:prstGeom prst="ellipse">
            <a:avLst/>
          </a:prstGeom>
          <a:blipFill>
            <a:blip r:embed="rId3">
              <a:extLst>
                <a:ext uri="{28A0092B-C50C-407E-A947-70E740481C1C}">
                  <a14:useLocalDpi xmlns:a14="http://schemas.microsoft.com/office/drawing/2010/main" val="0"/>
                </a:ext>
              </a:extLst>
            </a:blip>
            <a:srcRect/>
            <a:stretch>
              <a:fillRect/>
            </a:stretch>
          </a:blipFill>
        </p:spPr>
        <p:style>
          <a:lnRef idx="0">
            <a:schemeClr val="lt1">
              <a:hueOff val="0"/>
              <a:satOff val="0"/>
              <a:lumOff val="0"/>
              <a:alphaOff val="0"/>
            </a:schemeClr>
          </a:lnRef>
          <a:fillRef idx="1">
            <a:scrgbClr r="0" g="0" b="0"/>
          </a:fillRef>
          <a:effectRef idx="3">
            <a:schemeClr val="accent1">
              <a:tint val="50000"/>
              <a:alpha val="90000"/>
              <a:hueOff val="17459"/>
              <a:satOff val="-964"/>
              <a:lumOff val="3722"/>
              <a:alphaOff val="-13333"/>
            </a:schemeClr>
          </a:effectRef>
          <a:fontRef idx="minor">
            <a:schemeClr val="lt1">
              <a:hueOff val="0"/>
              <a:satOff val="0"/>
              <a:lumOff val="0"/>
              <a:alphaOff val="0"/>
            </a:schemeClr>
          </a:fontRef>
        </p:style>
      </p:sp>
      <p:sp>
        <p:nvSpPr>
          <p:cNvPr id="19" name="Oval 18">
            <a:extLst>
              <a:ext uri="{FF2B5EF4-FFF2-40B4-BE49-F238E27FC236}">
                <a16:creationId xmlns:a16="http://schemas.microsoft.com/office/drawing/2014/main" id="{8E1C65D7-2D8E-44D1-BF43-55C7DBF3FDBC}"/>
              </a:ext>
            </a:extLst>
          </p:cNvPr>
          <p:cNvSpPr/>
          <p:nvPr/>
        </p:nvSpPr>
        <p:spPr>
          <a:xfrm>
            <a:off x="7729543" y="4467089"/>
            <a:ext cx="704307" cy="704307"/>
          </a:xfrm>
          <a:prstGeom prst="ellipse">
            <a:avLst/>
          </a:prstGeom>
          <a:blipFill>
            <a:blip r:embed="rId4">
              <a:extLst>
                <a:ext uri="{28A0092B-C50C-407E-A947-70E740481C1C}">
                  <a14:useLocalDpi xmlns:a14="http://schemas.microsoft.com/office/drawing/2010/main" val="0"/>
                </a:ext>
              </a:extLst>
            </a:blip>
            <a:srcRect/>
            <a:stretch>
              <a:fillRect/>
            </a:stretch>
          </a:blipFill>
        </p:spPr>
        <p:style>
          <a:lnRef idx="0">
            <a:schemeClr val="lt1">
              <a:hueOff val="0"/>
              <a:satOff val="0"/>
              <a:lumOff val="0"/>
              <a:alphaOff val="0"/>
            </a:schemeClr>
          </a:lnRef>
          <a:fillRef idx="1">
            <a:scrgbClr r="0" g="0" b="0"/>
          </a:fillRef>
          <a:effectRef idx="3">
            <a:schemeClr val="accent1">
              <a:tint val="50000"/>
              <a:alpha val="90000"/>
              <a:hueOff val="34918"/>
              <a:satOff val="-1927"/>
              <a:lumOff val="7444"/>
              <a:alphaOff val="-26667"/>
            </a:schemeClr>
          </a:effectRef>
          <a:fontRef idx="minor">
            <a:schemeClr val="lt1">
              <a:hueOff val="0"/>
              <a:satOff val="0"/>
              <a:lumOff val="0"/>
              <a:alphaOff val="0"/>
            </a:schemeClr>
          </a:fontRef>
        </p:style>
      </p:sp>
      <p:sp>
        <p:nvSpPr>
          <p:cNvPr id="21" name="Oval 20">
            <a:extLst>
              <a:ext uri="{FF2B5EF4-FFF2-40B4-BE49-F238E27FC236}">
                <a16:creationId xmlns:a16="http://schemas.microsoft.com/office/drawing/2014/main" id="{2014F33C-EDB1-40E9-B0F0-56379726782E}"/>
              </a:ext>
            </a:extLst>
          </p:cNvPr>
          <p:cNvSpPr/>
          <p:nvPr/>
        </p:nvSpPr>
        <p:spPr>
          <a:xfrm>
            <a:off x="7710618" y="5486263"/>
            <a:ext cx="704307" cy="704307"/>
          </a:xfrm>
          <a:prstGeom prst="ellipse">
            <a:avLst/>
          </a:prstGeom>
          <a:blipFill>
            <a:blip r:embed="rId5">
              <a:extLst>
                <a:ext uri="{28A0092B-C50C-407E-A947-70E740481C1C}">
                  <a14:useLocalDpi xmlns:a14="http://schemas.microsoft.com/office/drawing/2010/main" val="0"/>
                </a:ext>
              </a:extLst>
            </a:blip>
            <a:srcRect/>
            <a:stretch>
              <a:fillRect l="-22000" r="-22000"/>
            </a:stretch>
          </a:blipFill>
        </p:spPr>
        <p:style>
          <a:lnRef idx="0">
            <a:schemeClr val="lt1">
              <a:hueOff val="0"/>
              <a:satOff val="0"/>
              <a:lumOff val="0"/>
              <a:alphaOff val="0"/>
            </a:schemeClr>
          </a:lnRef>
          <a:fillRef idx="1">
            <a:scrgbClr r="0" g="0" b="0"/>
          </a:fillRef>
          <a:effectRef idx="3">
            <a:schemeClr val="accent1">
              <a:tint val="50000"/>
              <a:alpha val="90000"/>
              <a:hueOff val="52377"/>
              <a:satOff val="-2891"/>
              <a:lumOff val="11166"/>
              <a:alphaOff val="-40000"/>
            </a:schemeClr>
          </a:effectRef>
          <a:fontRef idx="minor">
            <a:schemeClr val="lt1">
              <a:hueOff val="0"/>
              <a:satOff val="0"/>
              <a:lumOff val="0"/>
              <a:alphaOff val="0"/>
            </a:schemeClr>
          </a:fontRef>
        </p:style>
      </p:sp>
    </p:spTree>
    <p:extLst>
      <p:ext uri="{BB962C8B-B14F-4D97-AF65-F5344CB8AC3E}">
        <p14:creationId xmlns:p14="http://schemas.microsoft.com/office/powerpoint/2010/main" val="17345960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C226DC-C78A-4E57-ADFC-7ADE89184454}"/>
              </a:ext>
            </a:extLst>
          </p:cNvPr>
          <p:cNvSpPr>
            <a:spLocks noGrp="1"/>
          </p:cNvSpPr>
          <p:nvPr>
            <p:ph type="title"/>
          </p:nvPr>
        </p:nvSpPr>
        <p:spPr/>
        <p:txBody>
          <a:bodyPr>
            <a:scene3d>
              <a:camera prst="orthographicFront"/>
              <a:lightRig rig="soft" dir="t">
                <a:rot lat="0" lon="0" rev="15600000"/>
              </a:lightRig>
            </a:scene3d>
            <a:sp3d extrusionH="57150" prstMaterial="softEdge">
              <a:bevelT w="25400" h="38100"/>
            </a:sp3d>
          </a:bodyPr>
          <a:lstStyle/>
          <a:p>
            <a:pPr algn="ctr"/>
            <a:r>
              <a:rPr lang="en-IN" b="1" dirty="0">
                <a:ln/>
                <a:solidFill>
                  <a:schemeClr val="accent1">
                    <a:lumMod val="75000"/>
                  </a:schemeClr>
                </a:solidFill>
                <a:latin typeface="Bahnschrift" panose="020B0502040204020203" pitchFamily="34" charset="0"/>
              </a:rPr>
              <a:t>IMPLEMENTATION DETAILS</a:t>
            </a:r>
          </a:p>
        </p:txBody>
      </p:sp>
      <p:sp>
        <p:nvSpPr>
          <p:cNvPr id="3" name="Content Placeholder 2">
            <a:extLst>
              <a:ext uri="{FF2B5EF4-FFF2-40B4-BE49-F238E27FC236}">
                <a16:creationId xmlns:a16="http://schemas.microsoft.com/office/drawing/2014/main" id="{B6E628BF-DFAE-4B79-8F56-B6D88BC0D086}"/>
              </a:ext>
            </a:extLst>
          </p:cNvPr>
          <p:cNvSpPr>
            <a:spLocks noGrp="1"/>
          </p:cNvSpPr>
          <p:nvPr>
            <p:ph idx="1"/>
          </p:nvPr>
        </p:nvSpPr>
        <p:spPr/>
        <p:txBody>
          <a:bodyPr>
            <a:scene3d>
              <a:camera prst="orthographicFront"/>
              <a:lightRig rig="harsh" dir="t"/>
            </a:scene3d>
            <a:sp3d extrusionH="57150" prstMaterial="matte">
              <a:bevelT w="63500" h="12700" prst="angle"/>
              <a:contourClr>
                <a:schemeClr val="bg1">
                  <a:lumMod val="65000"/>
                </a:schemeClr>
              </a:contourClr>
            </a:sp3d>
          </a:bodyPr>
          <a:lstStyle/>
          <a:p>
            <a:pPr marL="0" indent="0" algn="ctr">
              <a:buNone/>
            </a:pPr>
            <a:r>
              <a:rPr lang="en-IN" b="1" dirty="0">
                <a:ln/>
                <a:solidFill>
                  <a:schemeClr val="accent3"/>
                </a:solidFill>
              </a:rPr>
              <a:t>USING GRAPHICAL USER INTERFACE</a:t>
            </a:r>
          </a:p>
          <a:p>
            <a:pPr marL="0" indent="0" algn="ctr">
              <a:buNone/>
            </a:pPr>
            <a:endParaRPr lang="en-IN" b="1" dirty="0">
              <a:ln/>
              <a:solidFill>
                <a:schemeClr val="accent3"/>
              </a:solidFill>
            </a:endParaRPr>
          </a:p>
          <a:p>
            <a:pPr marL="0" indent="0">
              <a:buNone/>
            </a:pPr>
            <a:r>
              <a:rPr lang="en-US" dirty="0">
                <a:ln/>
                <a:solidFill>
                  <a:srgbClr val="0070C0"/>
                </a:solidFill>
                <a:latin typeface="Georgia" panose="02040502050405020303" pitchFamily="18" charset="0"/>
              </a:rPr>
              <a:t>The graphical user interface is a form of user interface that allows users to interact with electronic devices through graphical icons and audio indicator such as primary notation, instead of text-based user interfaces, typed command labels or text navigation.</a:t>
            </a:r>
            <a:endParaRPr lang="en-IN" dirty="0">
              <a:ln/>
              <a:solidFill>
                <a:srgbClr val="0070C0"/>
              </a:solidFill>
              <a:latin typeface="Georgia" panose="02040502050405020303" pitchFamily="18" charset="0"/>
            </a:endParaRPr>
          </a:p>
        </p:txBody>
      </p:sp>
    </p:spTree>
    <p:extLst>
      <p:ext uri="{BB962C8B-B14F-4D97-AF65-F5344CB8AC3E}">
        <p14:creationId xmlns:p14="http://schemas.microsoft.com/office/powerpoint/2010/main" val="314690171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8DDF07-FF29-4C89-8021-A3C032D4A712}"/>
              </a:ext>
            </a:extLst>
          </p:cNvPr>
          <p:cNvSpPr>
            <a:spLocks noGrp="1"/>
          </p:cNvSpPr>
          <p:nvPr>
            <p:ph type="title"/>
          </p:nvPr>
        </p:nvSpPr>
        <p:spPr/>
        <p:txBody>
          <a:bodyPr>
            <a:scene3d>
              <a:camera prst="orthographicFront"/>
              <a:lightRig rig="soft" dir="t">
                <a:rot lat="0" lon="0" rev="15600000"/>
              </a:lightRig>
            </a:scene3d>
            <a:sp3d extrusionH="57150" prstMaterial="softEdge">
              <a:bevelT w="25400" h="38100"/>
            </a:sp3d>
          </a:bodyPr>
          <a:lstStyle/>
          <a:p>
            <a:pPr algn="ctr"/>
            <a:r>
              <a:rPr lang="en-IN" b="1" dirty="0">
                <a:ln/>
                <a:solidFill>
                  <a:schemeClr val="accent1">
                    <a:lumMod val="75000"/>
                  </a:schemeClr>
                </a:solidFill>
                <a:latin typeface="Bahnschrift" panose="020B0502040204020203" pitchFamily="34" charset="0"/>
              </a:rPr>
              <a:t>USING GRAPHICAL USER INTERFACE</a:t>
            </a:r>
          </a:p>
        </p:txBody>
      </p:sp>
      <p:pic>
        <p:nvPicPr>
          <p:cNvPr id="4" name="Content Placeholder 3">
            <a:extLst>
              <a:ext uri="{FF2B5EF4-FFF2-40B4-BE49-F238E27FC236}">
                <a16:creationId xmlns:a16="http://schemas.microsoft.com/office/drawing/2014/main" id="{2DA8F196-A6FC-45F1-B4FC-5CD138681F61}"/>
              </a:ext>
            </a:extLst>
          </p:cNvPr>
          <p:cNvPicPr>
            <a:picLocks noGrp="1" noChangeAspect="1"/>
          </p:cNvPicPr>
          <p:nvPr>
            <p:ph idx="1"/>
          </p:nvPr>
        </p:nvPicPr>
        <p:blipFill rotWithShape="1">
          <a:blip r:embed="rId2"/>
          <a:srcRect l="19217" t="21963" r="9" b="41700"/>
          <a:stretch/>
        </p:blipFill>
        <p:spPr>
          <a:xfrm>
            <a:off x="2876550" y="1485900"/>
            <a:ext cx="6248400" cy="1709738"/>
          </a:xfrm>
          <a:prstGeom prst="rect">
            <a:avLst/>
          </a:prstGeom>
        </p:spPr>
      </p:pic>
      <p:pic>
        <p:nvPicPr>
          <p:cNvPr id="5" name="Picture 4">
            <a:extLst>
              <a:ext uri="{FF2B5EF4-FFF2-40B4-BE49-F238E27FC236}">
                <a16:creationId xmlns:a16="http://schemas.microsoft.com/office/drawing/2014/main" id="{D5156495-91A4-41B2-A778-9EFA767A9933}"/>
              </a:ext>
            </a:extLst>
          </p:cNvPr>
          <p:cNvPicPr>
            <a:picLocks noChangeAspect="1"/>
          </p:cNvPicPr>
          <p:nvPr/>
        </p:nvPicPr>
        <p:blipFill rotWithShape="1">
          <a:blip r:embed="rId3"/>
          <a:srcRect l="18906" t="9445" r="10625" b="23542"/>
          <a:stretch/>
        </p:blipFill>
        <p:spPr>
          <a:xfrm>
            <a:off x="3278149" y="3429000"/>
            <a:ext cx="5635702" cy="3014663"/>
          </a:xfrm>
          <a:prstGeom prst="rect">
            <a:avLst/>
          </a:prstGeom>
        </p:spPr>
      </p:pic>
    </p:spTree>
    <p:extLst>
      <p:ext uri="{BB962C8B-B14F-4D97-AF65-F5344CB8AC3E}">
        <p14:creationId xmlns:p14="http://schemas.microsoft.com/office/powerpoint/2010/main" val="393494394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BE552A-BF61-48FC-861F-71717AA4EF6B}"/>
              </a:ext>
            </a:extLst>
          </p:cNvPr>
          <p:cNvSpPr>
            <a:spLocks noGrp="1"/>
          </p:cNvSpPr>
          <p:nvPr>
            <p:ph type="title"/>
          </p:nvPr>
        </p:nvSpPr>
        <p:spPr/>
        <p:txBody>
          <a:bodyPr>
            <a:scene3d>
              <a:camera prst="orthographicFront"/>
              <a:lightRig rig="soft" dir="t">
                <a:rot lat="0" lon="0" rev="15600000"/>
              </a:lightRig>
            </a:scene3d>
            <a:sp3d extrusionH="57150" prstMaterial="softEdge">
              <a:bevelT w="25400" h="38100"/>
            </a:sp3d>
          </a:bodyPr>
          <a:lstStyle/>
          <a:p>
            <a:pPr algn="ctr"/>
            <a:r>
              <a:rPr lang="en-IN" b="1" dirty="0">
                <a:ln/>
                <a:solidFill>
                  <a:schemeClr val="accent1">
                    <a:lumMod val="75000"/>
                  </a:schemeClr>
                </a:solidFill>
                <a:latin typeface="Bahnschrift" panose="020B0502040204020203" pitchFamily="34" charset="0"/>
              </a:rPr>
              <a:t>IMPLEMENTATION DETAILS</a:t>
            </a:r>
          </a:p>
        </p:txBody>
      </p:sp>
      <p:sp>
        <p:nvSpPr>
          <p:cNvPr id="3" name="Content Placeholder 2">
            <a:extLst>
              <a:ext uri="{FF2B5EF4-FFF2-40B4-BE49-F238E27FC236}">
                <a16:creationId xmlns:a16="http://schemas.microsoft.com/office/drawing/2014/main" id="{C95603CA-156C-44F5-8A01-46FD8FFBC025}"/>
              </a:ext>
            </a:extLst>
          </p:cNvPr>
          <p:cNvSpPr>
            <a:spLocks noGrp="1"/>
          </p:cNvSpPr>
          <p:nvPr>
            <p:ph idx="1"/>
          </p:nvPr>
        </p:nvSpPr>
        <p:spPr/>
        <p:txBody>
          <a:bodyPr>
            <a:scene3d>
              <a:camera prst="orthographicFront"/>
              <a:lightRig rig="harsh" dir="t"/>
            </a:scene3d>
            <a:sp3d extrusionH="57150" prstMaterial="matte">
              <a:bevelT w="63500" h="12700" prst="angle"/>
              <a:contourClr>
                <a:schemeClr val="bg1">
                  <a:lumMod val="65000"/>
                </a:schemeClr>
              </a:contourClr>
            </a:sp3d>
          </a:bodyPr>
          <a:lstStyle/>
          <a:p>
            <a:pPr marL="0" indent="0" algn="ctr">
              <a:buNone/>
            </a:pPr>
            <a:r>
              <a:rPr lang="en-IN" b="1" dirty="0">
                <a:ln/>
                <a:solidFill>
                  <a:schemeClr val="accent3"/>
                </a:solidFill>
              </a:rPr>
              <a:t>ABSTRACT CLASS AND ABSTRACT METHOD</a:t>
            </a:r>
          </a:p>
          <a:p>
            <a:pPr marL="0" indent="0" algn="ctr">
              <a:buNone/>
            </a:pPr>
            <a:endParaRPr lang="en-IN" b="1" dirty="0">
              <a:ln/>
              <a:solidFill>
                <a:schemeClr val="accent3"/>
              </a:solidFill>
            </a:endParaRPr>
          </a:p>
          <a:p>
            <a:pPr marL="0" indent="0">
              <a:buNone/>
            </a:pPr>
            <a:r>
              <a:rPr lang="en-US" dirty="0">
                <a:ln/>
                <a:solidFill>
                  <a:srgbClr val="0070C0"/>
                </a:solidFill>
                <a:latin typeface="Georgia" panose="02040502050405020303" pitchFamily="18" charset="0"/>
              </a:rPr>
              <a:t>An abstract type is a type in a nominative type system that cannot be instantiated directly; a type that is not abstract – which can be instantiated – is called a concrete type. Every instance of an abstract type is an instance of some concrete subtype.</a:t>
            </a:r>
            <a:endParaRPr lang="en-IN" dirty="0">
              <a:ln/>
              <a:solidFill>
                <a:srgbClr val="0070C0"/>
              </a:solidFill>
              <a:latin typeface="Georgia" panose="02040502050405020303" pitchFamily="18" charset="0"/>
            </a:endParaRPr>
          </a:p>
        </p:txBody>
      </p:sp>
    </p:spTree>
    <p:extLst>
      <p:ext uri="{BB962C8B-B14F-4D97-AF65-F5344CB8AC3E}">
        <p14:creationId xmlns:p14="http://schemas.microsoft.com/office/powerpoint/2010/main" val="316647218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68E07C-4C34-4B56-A6E9-5239403B72AF}"/>
              </a:ext>
            </a:extLst>
          </p:cNvPr>
          <p:cNvSpPr>
            <a:spLocks noGrp="1"/>
          </p:cNvSpPr>
          <p:nvPr>
            <p:ph type="title"/>
          </p:nvPr>
        </p:nvSpPr>
        <p:spPr/>
        <p:txBody>
          <a:bodyPr>
            <a:scene3d>
              <a:camera prst="orthographicFront"/>
              <a:lightRig rig="soft" dir="t">
                <a:rot lat="0" lon="0" rev="15600000"/>
              </a:lightRig>
            </a:scene3d>
            <a:sp3d extrusionH="57150" prstMaterial="softEdge">
              <a:bevelT w="25400" h="38100"/>
            </a:sp3d>
          </a:bodyPr>
          <a:lstStyle/>
          <a:p>
            <a:pPr algn="ctr"/>
            <a:r>
              <a:rPr lang="en-IN" b="1" dirty="0">
                <a:ln/>
                <a:solidFill>
                  <a:schemeClr val="accent1">
                    <a:lumMod val="75000"/>
                  </a:schemeClr>
                </a:solidFill>
                <a:latin typeface="Bahnschrift" panose="020B0502040204020203" pitchFamily="34" charset="0"/>
              </a:rPr>
              <a:t>ABSTRACT CLASS AND ABSTRACT METHOD</a:t>
            </a:r>
          </a:p>
        </p:txBody>
      </p:sp>
      <p:pic>
        <p:nvPicPr>
          <p:cNvPr id="4" name="Content Placeholder 3">
            <a:extLst>
              <a:ext uri="{FF2B5EF4-FFF2-40B4-BE49-F238E27FC236}">
                <a16:creationId xmlns:a16="http://schemas.microsoft.com/office/drawing/2014/main" id="{C86F0DC7-A285-493D-97D4-42512DF2BF0C}"/>
              </a:ext>
            </a:extLst>
          </p:cNvPr>
          <p:cNvPicPr>
            <a:picLocks noGrp="1" noChangeAspect="1"/>
          </p:cNvPicPr>
          <p:nvPr>
            <p:ph idx="1"/>
          </p:nvPr>
        </p:nvPicPr>
        <p:blipFill rotWithShape="1">
          <a:blip r:embed="rId2"/>
          <a:srcRect l="18855" t="32475" r="988" b="35418"/>
          <a:stretch/>
        </p:blipFill>
        <p:spPr>
          <a:xfrm>
            <a:off x="310216" y="1585913"/>
            <a:ext cx="11266768" cy="2328862"/>
          </a:xfrm>
          <a:prstGeom prst="rect">
            <a:avLst/>
          </a:prstGeom>
          <a:ln w="19050">
            <a:solidFill>
              <a:schemeClr val="tx1"/>
            </a:solidFill>
          </a:ln>
        </p:spPr>
      </p:pic>
      <p:sp>
        <p:nvSpPr>
          <p:cNvPr id="5" name="TextBox 4">
            <a:extLst>
              <a:ext uri="{FF2B5EF4-FFF2-40B4-BE49-F238E27FC236}">
                <a16:creationId xmlns:a16="http://schemas.microsoft.com/office/drawing/2014/main" id="{1415EFD5-8C70-4AC9-A93D-390E6FA6A5EE}"/>
              </a:ext>
            </a:extLst>
          </p:cNvPr>
          <p:cNvSpPr txBox="1"/>
          <p:nvPr/>
        </p:nvSpPr>
        <p:spPr>
          <a:xfrm>
            <a:off x="838200" y="5133975"/>
            <a:ext cx="10134600" cy="1477328"/>
          </a:xfrm>
          <a:prstGeom prst="rect">
            <a:avLst/>
          </a:prstGeom>
          <a:noFill/>
        </p:spPr>
        <p:txBody>
          <a:bodyPr wrap="square" rtlCol="0">
            <a:spAutoFit/>
          </a:bodyPr>
          <a:lstStyle/>
          <a:p>
            <a:r>
              <a:rPr lang="en-IN" dirty="0">
                <a:solidFill>
                  <a:schemeClr val="accent1"/>
                </a:solidFill>
                <a:latin typeface="Georgia" panose="02040502050405020303" pitchFamily="18" charset="0"/>
              </a:rPr>
              <a:t>Here abstract class </a:t>
            </a:r>
            <a:r>
              <a:rPr lang="en-IN" dirty="0" err="1">
                <a:solidFill>
                  <a:schemeClr val="accent1"/>
                </a:solidFill>
                <a:latin typeface="Georgia" panose="02040502050405020303" pitchFamily="18" charset="0"/>
              </a:rPr>
              <a:t>JFrame</a:t>
            </a:r>
            <a:r>
              <a:rPr lang="en-IN" dirty="0">
                <a:solidFill>
                  <a:schemeClr val="accent1"/>
                </a:solidFill>
                <a:latin typeface="Georgia" panose="02040502050405020303" pitchFamily="18" charset="0"/>
              </a:rPr>
              <a:t> is used. Where the Hospital class extends the </a:t>
            </a:r>
            <a:r>
              <a:rPr lang="en-IN" dirty="0" err="1">
                <a:solidFill>
                  <a:schemeClr val="accent1"/>
                </a:solidFill>
                <a:latin typeface="Georgia" panose="02040502050405020303" pitchFamily="18" charset="0"/>
              </a:rPr>
              <a:t>JFrame</a:t>
            </a:r>
            <a:r>
              <a:rPr lang="en-IN" dirty="0">
                <a:solidFill>
                  <a:schemeClr val="accent1"/>
                </a:solidFill>
                <a:latin typeface="Georgia" panose="02040502050405020303" pitchFamily="18" charset="0"/>
              </a:rPr>
              <a:t> abstract class. Here abstract methods like </a:t>
            </a:r>
            <a:r>
              <a:rPr lang="en-IN" dirty="0" err="1">
                <a:solidFill>
                  <a:schemeClr val="accent1"/>
                </a:solidFill>
                <a:latin typeface="Georgia" panose="02040502050405020303" pitchFamily="18" charset="0"/>
              </a:rPr>
              <a:t>setDefaultCloseOperation</a:t>
            </a:r>
            <a:r>
              <a:rPr lang="en-IN" dirty="0">
                <a:solidFill>
                  <a:schemeClr val="accent1"/>
                </a:solidFill>
                <a:latin typeface="Georgia" panose="02040502050405020303" pitchFamily="18" charset="0"/>
              </a:rPr>
              <a:t> are defined.</a:t>
            </a:r>
          </a:p>
          <a:p>
            <a:endParaRPr lang="en-IN" dirty="0">
              <a:solidFill>
                <a:schemeClr val="accent1"/>
              </a:solidFill>
              <a:latin typeface="Georgia" panose="02040502050405020303" pitchFamily="18" charset="0"/>
            </a:endParaRPr>
          </a:p>
          <a:p>
            <a:r>
              <a:rPr lang="en-IN" dirty="0">
                <a:solidFill>
                  <a:schemeClr val="accent1"/>
                </a:solidFill>
                <a:latin typeface="Georgia" panose="02040502050405020303" pitchFamily="18" charset="0"/>
              </a:rPr>
              <a:t>Source code:</a:t>
            </a:r>
          </a:p>
          <a:p>
            <a:r>
              <a:rPr lang="en-IN" dirty="0">
                <a:solidFill>
                  <a:schemeClr val="accent1"/>
                </a:solidFill>
                <a:latin typeface="Georgia" panose="02040502050405020303" pitchFamily="18" charset="0"/>
              </a:rPr>
              <a:t>Hospital.java</a:t>
            </a:r>
          </a:p>
        </p:txBody>
      </p:sp>
      <p:pic>
        <p:nvPicPr>
          <p:cNvPr id="6" name="Picture 5">
            <a:extLst>
              <a:ext uri="{FF2B5EF4-FFF2-40B4-BE49-F238E27FC236}">
                <a16:creationId xmlns:a16="http://schemas.microsoft.com/office/drawing/2014/main" id="{AD9D7F45-67EA-46CE-B91A-0A1A2BAF964E}"/>
              </a:ext>
            </a:extLst>
          </p:cNvPr>
          <p:cNvPicPr>
            <a:picLocks noChangeAspect="1"/>
          </p:cNvPicPr>
          <p:nvPr/>
        </p:nvPicPr>
        <p:blipFill rotWithShape="1">
          <a:blip r:embed="rId3"/>
          <a:srcRect l="19626" t="51236" r="2954" b="34204"/>
          <a:stretch/>
        </p:blipFill>
        <p:spPr>
          <a:xfrm>
            <a:off x="1171575" y="4019550"/>
            <a:ext cx="9544050" cy="1009650"/>
          </a:xfrm>
          <a:prstGeom prst="rect">
            <a:avLst/>
          </a:prstGeom>
        </p:spPr>
      </p:pic>
    </p:spTree>
    <p:extLst>
      <p:ext uri="{BB962C8B-B14F-4D97-AF65-F5344CB8AC3E}">
        <p14:creationId xmlns:p14="http://schemas.microsoft.com/office/powerpoint/2010/main" val="74612161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60DDC3-1B5C-4740-A4AD-6C8729B0A640}"/>
              </a:ext>
            </a:extLst>
          </p:cNvPr>
          <p:cNvSpPr>
            <a:spLocks noGrp="1"/>
          </p:cNvSpPr>
          <p:nvPr>
            <p:ph type="title"/>
          </p:nvPr>
        </p:nvSpPr>
        <p:spPr/>
        <p:txBody>
          <a:bodyPr>
            <a:scene3d>
              <a:camera prst="orthographicFront"/>
              <a:lightRig rig="soft" dir="t">
                <a:rot lat="0" lon="0" rev="15600000"/>
              </a:lightRig>
            </a:scene3d>
            <a:sp3d extrusionH="57150" prstMaterial="softEdge">
              <a:bevelT w="25400" h="38100"/>
            </a:sp3d>
          </a:bodyPr>
          <a:lstStyle/>
          <a:p>
            <a:pPr algn="ctr"/>
            <a:r>
              <a:rPr lang="en-IN" b="1" dirty="0">
                <a:ln/>
                <a:solidFill>
                  <a:schemeClr val="accent1">
                    <a:lumMod val="75000"/>
                  </a:schemeClr>
                </a:solidFill>
                <a:latin typeface="Bahnschrift" panose="020B0502040204020203" pitchFamily="34" charset="0"/>
              </a:rPr>
              <a:t>IMPLEMENTATION DETAILS</a:t>
            </a:r>
          </a:p>
        </p:txBody>
      </p:sp>
      <p:sp>
        <p:nvSpPr>
          <p:cNvPr id="3" name="Content Placeholder 2">
            <a:extLst>
              <a:ext uri="{FF2B5EF4-FFF2-40B4-BE49-F238E27FC236}">
                <a16:creationId xmlns:a16="http://schemas.microsoft.com/office/drawing/2014/main" id="{70FFAE3D-DD67-4B19-B931-FD85791308C9}"/>
              </a:ext>
            </a:extLst>
          </p:cNvPr>
          <p:cNvSpPr>
            <a:spLocks noGrp="1"/>
          </p:cNvSpPr>
          <p:nvPr>
            <p:ph idx="1"/>
          </p:nvPr>
        </p:nvSpPr>
        <p:spPr/>
        <p:txBody>
          <a:bodyPr>
            <a:scene3d>
              <a:camera prst="orthographicFront"/>
              <a:lightRig rig="harsh" dir="t"/>
            </a:scene3d>
            <a:sp3d extrusionH="57150" prstMaterial="matte">
              <a:bevelT w="63500" h="12700" prst="angle"/>
              <a:contourClr>
                <a:schemeClr val="bg1">
                  <a:lumMod val="65000"/>
                </a:schemeClr>
              </a:contourClr>
            </a:sp3d>
          </a:bodyPr>
          <a:lstStyle/>
          <a:p>
            <a:pPr marL="0" indent="0" algn="ctr">
              <a:buNone/>
            </a:pPr>
            <a:r>
              <a:rPr lang="en-IN" b="1" dirty="0">
                <a:ln/>
                <a:solidFill>
                  <a:schemeClr val="accent3"/>
                </a:solidFill>
              </a:rPr>
              <a:t>EVENT HANDLING</a:t>
            </a:r>
          </a:p>
          <a:p>
            <a:pPr marL="0" indent="0" algn="ctr">
              <a:buNone/>
            </a:pPr>
            <a:endParaRPr lang="en-IN" b="1" dirty="0">
              <a:ln/>
              <a:solidFill>
                <a:schemeClr val="accent3"/>
              </a:solidFill>
            </a:endParaRPr>
          </a:p>
          <a:p>
            <a:pPr marL="0" indent="0">
              <a:buNone/>
            </a:pPr>
            <a:r>
              <a:rPr lang="en-US" dirty="0">
                <a:ln/>
                <a:solidFill>
                  <a:srgbClr val="0070C0"/>
                </a:solidFill>
                <a:latin typeface="Georgia" panose="02040502050405020303" pitchFamily="18" charset="0"/>
              </a:rPr>
              <a:t>Event Handling is the mechanism that controls the event and decides what should happen if an event occurs. This mechanism have the code which is known as event handler that is executed when an event occurs.</a:t>
            </a:r>
            <a:endParaRPr lang="en-IN" dirty="0">
              <a:ln/>
              <a:solidFill>
                <a:srgbClr val="0070C0"/>
              </a:solidFill>
              <a:latin typeface="Georgia" panose="02040502050405020303" pitchFamily="18" charset="0"/>
            </a:endParaRPr>
          </a:p>
        </p:txBody>
      </p:sp>
    </p:spTree>
    <p:extLst>
      <p:ext uri="{BB962C8B-B14F-4D97-AF65-F5344CB8AC3E}">
        <p14:creationId xmlns:p14="http://schemas.microsoft.com/office/powerpoint/2010/main" val="251017174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7D9708-CB51-4F36-B362-D18AA8137E40}"/>
              </a:ext>
            </a:extLst>
          </p:cNvPr>
          <p:cNvSpPr>
            <a:spLocks noGrp="1"/>
          </p:cNvSpPr>
          <p:nvPr>
            <p:ph type="title"/>
          </p:nvPr>
        </p:nvSpPr>
        <p:spPr/>
        <p:txBody>
          <a:bodyPr>
            <a:scene3d>
              <a:camera prst="orthographicFront"/>
              <a:lightRig rig="soft" dir="t">
                <a:rot lat="0" lon="0" rev="15600000"/>
              </a:lightRig>
            </a:scene3d>
            <a:sp3d extrusionH="57150" prstMaterial="softEdge">
              <a:bevelT w="25400" h="38100"/>
            </a:sp3d>
          </a:bodyPr>
          <a:lstStyle/>
          <a:p>
            <a:pPr algn="ctr"/>
            <a:r>
              <a:rPr lang="en-IN" b="1" dirty="0">
                <a:ln/>
                <a:solidFill>
                  <a:schemeClr val="accent1">
                    <a:lumMod val="75000"/>
                  </a:schemeClr>
                </a:solidFill>
                <a:latin typeface="Bahnschrift" panose="020B0502040204020203" pitchFamily="34" charset="0"/>
              </a:rPr>
              <a:t>EVENT HANDLING</a:t>
            </a:r>
          </a:p>
        </p:txBody>
      </p:sp>
      <p:pic>
        <p:nvPicPr>
          <p:cNvPr id="4" name="Content Placeholder 3">
            <a:extLst>
              <a:ext uri="{FF2B5EF4-FFF2-40B4-BE49-F238E27FC236}">
                <a16:creationId xmlns:a16="http://schemas.microsoft.com/office/drawing/2014/main" id="{9013CCFF-3C98-408F-910D-3EB970D5EBD6}"/>
              </a:ext>
            </a:extLst>
          </p:cNvPr>
          <p:cNvPicPr>
            <a:picLocks noGrp="1" noChangeAspect="1"/>
          </p:cNvPicPr>
          <p:nvPr>
            <p:ph idx="1"/>
          </p:nvPr>
        </p:nvPicPr>
        <p:blipFill rotWithShape="1">
          <a:blip r:embed="rId2"/>
          <a:srcRect l="19094" t="17585" r="1487" b="50018"/>
          <a:stretch/>
        </p:blipFill>
        <p:spPr>
          <a:xfrm>
            <a:off x="1152524" y="1476374"/>
            <a:ext cx="9838106" cy="2257426"/>
          </a:xfrm>
          <a:prstGeom prst="rect">
            <a:avLst/>
          </a:prstGeom>
        </p:spPr>
      </p:pic>
      <p:sp>
        <p:nvSpPr>
          <p:cNvPr id="5" name="TextBox 4">
            <a:extLst>
              <a:ext uri="{FF2B5EF4-FFF2-40B4-BE49-F238E27FC236}">
                <a16:creationId xmlns:a16="http://schemas.microsoft.com/office/drawing/2014/main" id="{99956780-1BC0-44EE-A909-4B0A1EFF2ECE}"/>
              </a:ext>
            </a:extLst>
          </p:cNvPr>
          <p:cNvSpPr txBox="1"/>
          <p:nvPr/>
        </p:nvSpPr>
        <p:spPr>
          <a:xfrm>
            <a:off x="1266825" y="4505325"/>
            <a:ext cx="9525000" cy="1477328"/>
          </a:xfrm>
          <a:prstGeom prst="rect">
            <a:avLst/>
          </a:prstGeom>
          <a:noFill/>
        </p:spPr>
        <p:txBody>
          <a:bodyPr wrap="square" rtlCol="0">
            <a:spAutoFit/>
          </a:bodyPr>
          <a:lstStyle/>
          <a:p>
            <a:r>
              <a:rPr lang="en-IN" dirty="0">
                <a:solidFill>
                  <a:srgbClr val="0070C0"/>
                </a:solidFill>
                <a:latin typeface="Georgia" panose="02040502050405020303" pitchFamily="18" charset="0"/>
              </a:rPr>
              <a:t>For handling event like button click </a:t>
            </a:r>
            <a:r>
              <a:rPr lang="en-IN" dirty="0" err="1">
                <a:solidFill>
                  <a:srgbClr val="0070C0"/>
                </a:solidFill>
                <a:latin typeface="Georgia" panose="02040502050405020303" pitchFamily="18" charset="0"/>
              </a:rPr>
              <a:t>ActionPerformed</a:t>
            </a:r>
            <a:r>
              <a:rPr lang="en-IN" dirty="0">
                <a:solidFill>
                  <a:srgbClr val="0070C0"/>
                </a:solidFill>
                <a:latin typeface="Georgia" panose="02040502050405020303" pitchFamily="18" charset="0"/>
              </a:rPr>
              <a:t> method will be invoked and performed. Here on button click patient details can be displayed.</a:t>
            </a:r>
          </a:p>
          <a:p>
            <a:endParaRPr lang="en-IN" dirty="0">
              <a:solidFill>
                <a:srgbClr val="0070C0"/>
              </a:solidFill>
              <a:latin typeface="Georgia" panose="02040502050405020303" pitchFamily="18" charset="0"/>
            </a:endParaRPr>
          </a:p>
          <a:p>
            <a:r>
              <a:rPr lang="en-IN" dirty="0">
                <a:solidFill>
                  <a:srgbClr val="0070C0"/>
                </a:solidFill>
                <a:latin typeface="Georgia" panose="02040502050405020303" pitchFamily="18" charset="0"/>
              </a:rPr>
              <a:t>Source code:</a:t>
            </a:r>
          </a:p>
          <a:p>
            <a:r>
              <a:rPr lang="en-IN" dirty="0">
                <a:solidFill>
                  <a:srgbClr val="0070C0"/>
                </a:solidFill>
                <a:latin typeface="Georgia" panose="02040502050405020303" pitchFamily="18" charset="0"/>
              </a:rPr>
              <a:t>Patients.java </a:t>
            </a:r>
          </a:p>
        </p:txBody>
      </p:sp>
    </p:spTree>
    <p:extLst>
      <p:ext uri="{BB962C8B-B14F-4D97-AF65-F5344CB8AC3E}">
        <p14:creationId xmlns:p14="http://schemas.microsoft.com/office/powerpoint/2010/main" val="182261987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3450E5-1768-4022-BEA5-30908967A96C}"/>
              </a:ext>
            </a:extLst>
          </p:cNvPr>
          <p:cNvSpPr>
            <a:spLocks noGrp="1"/>
          </p:cNvSpPr>
          <p:nvPr>
            <p:ph type="title"/>
          </p:nvPr>
        </p:nvSpPr>
        <p:spPr/>
        <p:txBody>
          <a:bodyPr>
            <a:scene3d>
              <a:camera prst="orthographicFront"/>
              <a:lightRig rig="soft" dir="t">
                <a:rot lat="0" lon="0" rev="15600000"/>
              </a:lightRig>
            </a:scene3d>
            <a:sp3d extrusionH="57150" prstMaterial="softEdge">
              <a:bevelT w="25400" h="38100"/>
            </a:sp3d>
          </a:bodyPr>
          <a:lstStyle/>
          <a:p>
            <a:pPr algn="ctr"/>
            <a:r>
              <a:rPr lang="en-IN" b="1" dirty="0">
                <a:ln/>
                <a:solidFill>
                  <a:schemeClr val="accent1">
                    <a:lumMod val="75000"/>
                  </a:schemeClr>
                </a:solidFill>
                <a:latin typeface="Bahnschrift" panose="020B0502040204020203" pitchFamily="34" charset="0"/>
              </a:rPr>
              <a:t>IMPLEMENTATION DETAILS</a:t>
            </a:r>
          </a:p>
        </p:txBody>
      </p:sp>
      <p:sp>
        <p:nvSpPr>
          <p:cNvPr id="3" name="Content Placeholder 2">
            <a:extLst>
              <a:ext uri="{FF2B5EF4-FFF2-40B4-BE49-F238E27FC236}">
                <a16:creationId xmlns:a16="http://schemas.microsoft.com/office/drawing/2014/main" id="{AAC11321-DBBD-49A2-B16B-1C6CF1777A53}"/>
              </a:ext>
            </a:extLst>
          </p:cNvPr>
          <p:cNvSpPr>
            <a:spLocks noGrp="1"/>
          </p:cNvSpPr>
          <p:nvPr>
            <p:ph idx="1"/>
          </p:nvPr>
        </p:nvSpPr>
        <p:spPr/>
        <p:txBody>
          <a:bodyPr>
            <a:scene3d>
              <a:camera prst="orthographicFront"/>
              <a:lightRig rig="harsh" dir="t"/>
            </a:scene3d>
            <a:sp3d extrusionH="57150" prstMaterial="matte">
              <a:bevelT w="63500" h="12700" prst="angle"/>
              <a:contourClr>
                <a:schemeClr val="bg1">
                  <a:lumMod val="65000"/>
                </a:schemeClr>
              </a:contourClr>
            </a:sp3d>
          </a:bodyPr>
          <a:lstStyle/>
          <a:p>
            <a:pPr marL="0" indent="0" algn="ctr">
              <a:buNone/>
            </a:pPr>
            <a:r>
              <a:rPr lang="en-IN" b="1" dirty="0">
                <a:ln/>
                <a:solidFill>
                  <a:schemeClr val="accent3"/>
                </a:solidFill>
              </a:rPr>
              <a:t>MULTITHREADING</a:t>
            </a:r>
          </a:p>
          <a:p>
            <a:pPr marL="0" indent="0" algn="ctr">
              <a:buNone/>
            </a:pPr>
            <a:endParaRPr lang="en-IN" b="1" dirty="0">
              <a:ln/>
              <a:solidFill>
                <a:schemeClr val="accent3"/>
              </a:solidFill>
            </a:endParaRPr>
          </a:p>
          <a:p>
            <a:pPr marL="0" indent="0">
              <a:buNone/>
            </a:pPr>
            <a:r>
              <a:rPr lang="en-US" dirty="0">
                <a:ln/>
                <a:solidFill>
                  <a:srgbClr val="0070C0"/>
                </a:solidFill>
                <a:latin typeface="Georgia" panose="02040502050405020303" pitchFamily="18" charset="0"/>
              </a:rPr>
              <a:t>Multithreading in Java is a process of executing multiple threads simultaneously. A thread is a lightweight sub-process, the smallest unit of processing. Multiprocessing and multithreading, both are used to achieve multitasking.</a:t>
            </a:r>
          </a:p>
          <a:p>
            <a:pPr marL="0" indent="0">
              <a:buNone/>
            </a:pPr>
            <a:br>
              <a:rPr lang="en-US" b="1" dirty="0">
                <a:ln/>
                <a:solidFill>
                  <a:schemeClr val="accent3"/>
                </a:solidFill>
              </a:rPr>
            </a:br>
            <a:endParaRPr lang="en-IN" b="1" dirty="0">
              <a:ln/>
              <a:solidFill>
                <a:schemeClr val="accent3"/>
              </a:solidFill>
            </a:endParaRPr>
          </a:p>
        </p:txBody>
      </p:sp>
    </p:spTree>
    <p:extLst>
      <p:ext uri="{BB962C8B-B14F-4D97-AF65-F5344CB8AC3E}">
        <p14:creationId xmlns:p14="http://schemas.microsoft.com/office/powerpoint/2010/main" val="77115344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6F37B6-EA0D-4354-92CE-71645F454E5A}"/>
              </a:ext>
            </a:extLst>
          </p:cNvPr>
          <p:cNvSpPr>
            <a:spLocks noGrp="1"/>
          </p:cNvSpPr>
          <p:nvPr>
            <p:ph type="title"/>
          </p:nvPr>
        </p:nvSpPr>
        <p:spPr/>
        <p:txBody>
          <a:bodyPr>
            <a:scene3d>
              <a:camera prst="orthographicFront"/>
              <a:lightRig rig="soft" dir="t">
                <a:rot lat="0" lon="0" rev="15600000"/>
              </a:lightRig>
            </a:scene3d>
            <a:sp3d extrusionH="57150" prstMaterial="softEdge">
              <a:bevelT w="25400" h="38100"/>
            </a:sp3d>
          </a:bodyPr>
          <a:lstStyle/>
          <a:p>
            <a:pPr algn="ctr"/>
            <a:r>
              <a:rPr lang="en-IN" b="1" dirty="0">
                <a:ln/>
                <a:solidFill>
                  <a:schemeClr val="accent1">
                    <a:lumMod val="75000"/>
                  </a:schemeClr>
                </a:solidFill>
                <a:latin typeface="Bahnschrift" panose="020B0502040204020203" pitchFamily="34" charset="0"/>
              </a:rPr>
              <a:t>MULTITHREADING</a:t>
            </a:r>
          </a:p>
        </p:txBody>
      </p:sp>
      <p:pic>
        <p:nvPicPr>
          <p:cNvPr id="4" name="Content Placeholder 3">
            <a:extLst>
              <a:ext uri="{FF2B5EF4-FFF2-40B4-BE49-F238E27FC236}">
                <a16:creationId xmlns:a16="http://schemas.microsoft.com/office/drawing/2014/main" id="{9060B279-C8E1-4801-83E1-DAD7AAE69D18}"/>
              </a:ext>
            </a:extLst>
          </p:cNvPr>
          <p:cNvPicPr>
            <a:picLocks noGrp="1" noChangeAspect="1"/>
          </p:cNvPicPr>
          <p:nvPr>
            <p:ph idx="1"/>
          </p:nvPr>
        </p:nvPicPr>
        <p:blipFill rotWithShape="1">
          <a:blip r:embed="rId2"/>
          <a:srcRect l="19587" t="33528" r="4935" b="36009"/>
          <a:stretch/>
        </p:blipFill>
        <p:spPr>
          <a:xfrm>
            <a:off x="1481813" y="1690688"/>
            <a:ext cx="9228373" cy="2547937"/>
          </a:xfrm>
          <a:prstGeom prst="rect">
            <a:avLst/>
          </a:prstGeom>
          <a:ln w="19050">
            <a:solidFill>
              <a:schemeClr val="tx1"/>
            </a:solidFill>
          </a:ln>
        </p:spPr>
      </p:pic>
      <p:sp>
        <p:nvSpPr>
          <p:cNvPr id="5" name="TextBox 4">
            <a:extLst>
              <a:ext uri="{FF2B5EF4-FFF2-40B4-BE49-F238E27FC236}">
                <a16:creationId xmlns:a16="http://schemas.microsoft.com/office/drawing/2014/main" id="{9EA7345C-2D17-418F-9558-132472D16383}"/>
              </a:ext>
            </a:extLst>
          </p:cNvPr>
          <p:cNvSpPr txBox="1"/>
          <p:nvPr/>
        </p:nvSpPr>
        <p:spPr>
          <a:xfrm>
            <a:off x="1481813" y="4687025"/>
            <a:ext cx="9228373" cy="1754326"/>
          </a:xfrm>
          <a:prstGeom prst="rect">
            <a:avLst/>
          </a:prstGeom>
          <a:noFill/>
        </p:spPr>
        <p:txBody>
          <a:bodyPr wrap="square" rtlCol="0">
            <a:spAutoFit/>
          </a:bodyPr>
          <a:lstStyle/>
          <a:p>
            <a:r>
              <a:rPr lang="en-US" dirty="0">
                <a:solidFill>
                  <a:srgbClr val="0070C0"/>
                </a:solidFill>
                <a:latin typeface="Georgia" panose="02040502050405020303" pitchFamily="18" charset="0"/>
              </a:rPr>
              <a:t>The </a:t>
            </a:r>
            <a:r>
              <a:rPr lang="en-US" b="1" dirty="0">
                <a:solidFill>
                  <a:srgbClr val="0070C0"/>
                </a:solidFill>
                <a:latin typeface="Georgia" panose="02040502050405020303" pitchFamily="18" charset="0"/>
              </a:rPr>
              <a:t>Runnable</a:t>
            </a:r>
            <a:r>
              <a:rPr lang="en-US" dirty="0">
                <a:solidFill>
                  <a:srgbClr val="0070C0"/>
                </a:solidFill>
                <a:latin typeface="Georgia" panose="02040502050405020303" pitchFamily="18" charset="0"/>
              </a:rPr>
              <a:t> interface is implemented by any </a:t>
            </a:r>
            <a:r>
              <a:rPr lang="en-US" b="1" dirty="0">
                <a:solidFill>
                  <a:srgbClr val="0070C0"/>
                </a:solidFill>
                <a:latin typeface="Georgia" panose="02040502050405020303" pitchFamily="18" charset="0"/>
              </a:rPr>
              <a:t>class</a:t>
            </a:r>
            <a:r>
              <a:rPr lang="en-US" dirty="0">
                <a:solidFill>
                  <a:srgbClr val="0070C0"/>
                </a:solidFill>
                <a:latin typeface="Georgia" panose="02040502050405020303" pitchFamily="18" charset="0"/>
              </a:rPr>
              <a:t> whose instances are intended to be executed by a thread. The </a:t>
            </a:r>
            <a:r>
              <a:rPr lang="en-US" b="1" dirty="0">
                <a:solidFill>
                  <a:srgbClr val="0070C0"/>
                </a:solidFill>
                <a:latin typeface="Georgia" panose="02040502050405020303" pitchFamily="18" charset="0"/>
              </a:rPr>
              <a:t>class</a:t>
            </a:r>
            <a:r>
              <a:rPr lang="en-US" dirty="0">
                <a:solidFill>
                  <a:srgbClr val="0070C0"/>
                </a:solidFill>
                <a:latin typeface="Georgia" panose="02040502050405020303" pitchFamily="18" charset="0"/>
              </a:rPr>
              <a:t> must define a method of no arguments called run . This interface is designed to provide a common protocol for objects that wish to execute code while they are active.</a:t>
            </a:r>
          </a:p>
          <a:p>
            <a:r>
              <a:rPr lang="en-US" dirty="0">
                <a:solidFill>
                  <a:srgbClr val="0070C0"/>
                </a:solidFill>
                <a:latin typeface="Georgia" panose="02040502050405020303" pitchFamily="18" charset="0"/>
              </a:rPr>
              <a:t>Source code:</a:t>
            </a:r>
          </a:p>
          <a:p>
            <a:r>
              <a:rPr lang="en-US" dirty="0">
                <a:solidFill>
                  <a:srgbClr val="0070C0"/>
                </a:solidFill>
                <a:latin typeface="Georgia" panose="02040502050405020303" pitchFamily="18" charset="0"/>
              </a:rPr>
              <a:t>Patients.java</a:t>
            </a:r>
            <a:endParaRPr lang="en-IN" dirty="0">
              <a:solidFill>
                <a:srgbClr val="0070C0"/>
              </a:solidFill>
              <a:latin typeface="Georgia" panose="02040502050405020303" pitchFamily="18" charset="0"/>
            </a:endParaRPr>
          </a:p>
        </p:txBody>
      </p:sp>
    </p:spTree>
    <p:extLst>
      <p:ext uri="{BB962C8B-B14F-4D97-AF65-F5344CB8AC3E}">
        <p14:creationId xmlns:p14="http://schemas.microsoft.com/office/powerpoint/2010/main" val="181629333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11795-844C-4378-A579-B2E6F8D8E808}"/>
              </a:ext>
            </a:extLst>
          </p:cNvPr>
          <p:cNvSpPr>
            <a:spLocks noGrp="1"/>
          </p:cNvSpPr>
          <p:nvPr>
            <p:ph type="title"/>
          </p:nvPr>
        </p:nvSpPr>
        <p:spPr/>
        <p:txBody>
          <a:bodyPr>
            <a:scene3d>
              <a:camera prst="orthographicFront"/>
              <a:lightRig rig="soft" dir="t">
                <a:rot lat="0" lon="0" rev="15600000"/>
              </a:lightRig>
            </a:scene3d>
            <a:sp3d extrusionH="57150" prstMaterial="softEdge">
              <a:bevelT w="25400" h="38100"/>
            </a:sp3d>
          </a:bodyPr>
          <a:lstStyle/>
          <a:p>
            <a:pPr algn="ctr"/>
            <a:r>
              <a:rPr lang="en-US" b="1" dirty="0">
                <a:ln/>
                <a:solidFill>
                  <a:schemeClr val="accent1">
                    <a:lumMod val="75000"/>
                  </a:schemeClr>
                </a:solidFill>
                <a:latin typeface="Bahnschrift" panose="020B0502040204020203" pitchFamily="34" charset="0"/>
              </a:rPr>
              <a:t>BENEFITS</a:t>
            </a:r>
            <a:endParaRPr lang="en-IN" b="1" dirty="0">
              <a:ln/>
              <a:solidFill>
                <a:schemeClr val="accent1">
                  <a:lumMod val="75000"/>
                </a:schemeClr>
              </a:solidFill>
              <a:latin typeface="Bahnschrift" panose="020B0502040204020203" pitchFamily="34" charset="0"/>
            </a:endParaRPr>
          </a:p>
        </p:txBody>
      </p:sp>
      <p:sp>
        <p:nvSpPr>
          <p:cNvPr id="3" name="Content Placeholder 2">
            <a:extLst>
              <a:ext uri="{FF2B5EF4-FFF2-40B4-BE49-F238E27FC236}">
                <a16:creationId xmlns:a16="http://schemas.microsoft.com/office/drawing/2014/main" id="{4D2BF2FC-C232-460E-B355-867C43B6DC86}"/>
              </a:ext>
            </a:extLst>
          </p:cNvPr>
          <p:cNvSpPr>
            <a:spLocks noGrp="1"/>
          </p:cNvSpPr>
          <p:nvPr>
            <p:ph idx="1"/>
          </p:nvPr>
        </p:nvSpPr>
        <p:spPr/>
        <p:txBody>
          <a:bodyPr>
            <a:normAutofit lnSpcReduction="10000"/>
          </a:bodyPr>
          <a:lstStyle/>
          <a:p>
            <a:r>
              <a:rPr lang="en-US" dirty="0">
                <a:solidFill>
                  <a:srgbClr val="0070C0"/>
                </a:solidFill>
                <a:latin typeface="Georgia" panose="02040502050405020303" pitchFamily="18" charset="0"/>
              </a:rPr>
              <a:t>It gives a vivid picture of future hospital growth.</a:t>
            </a:r>
          </a:p>
          <a:p>
            <a:r>
              <a:rPr lang="en-US" dirty="0">
                <a:solidFill>
                  <a:srgbClr val="0070C0"/>
                </a:solidFill>
                <a:latin typeface="Georgia" panose="02040502050405020303" pitchFamily="18" charset="0"/>
              </a:rPr>
              <a:t>Hospital Management System is easy to use and eliminates errors caused by handwriting.</a:t>
            </a:r>
          </a:p>
          <a:p>
            <a:r>
              <a:rPr lang="en-US" dirty="0">
                <a:solidFill>
                  <a:srgbClr val="0070C0"/>
                </a:solidFill>
                <a:latin typeface="Georgia" panose="02040502050405020303" pitchFamily="18" charset="0"/>
              </a:rPr>
              <a:t>It enhances the overall health care experience in a healthcare facility.</a:t>
            </a:r>
          </a:p>
          <a:p>
            <a:r>
              <a:rPr lang="en-US" dirty="0">
                <a:solidFill>
                  <a:srgbClr val="0070C0"/>
                </a:solidFill>
                <a:latin typeface="Georgia" panose="02040502050405020303" pitchFamily="18" charset="0"/>
              </a:rPr>
              <a:t>Integrated Inventory Management keeps track of all hospital stocks from medicines to linens and helps you keep the optimum level of stock all the time. It also minimizes the lost stock due to theft and misplacement.</a:t>
            </a:r>
          </a:p>
          <a:p>
            <a:r>
              <a:rPr lang="en-US" dirty="0">
                <a:solidFill>
                  <a:srgbClr val="0070C0"/>
                </a:solidFill>
                <a:latin typeface="Georgia" panose="02040502050405020303" pitchFamily="18" charset="0"/>
              </a:rPr>
              <a:t>Data remains confidential.</a:t>
            </a:r>
            <a:endParaRPr lang="en-IN" dirty="0">
              <a:solidFill>
                <a:srgbClr val="0070C0"/>
              </a:solidFill>
              <a:latin typeface="Georgia" panose="02040502050405020303" pitchFamily="18" charset="0"/>
            </a:endParaRPr>
          </a:p>
        </p:txBody>
      </p:sp>
    </p:spTree>
    <p:extLst>
      <p:ext uri="{BB962C8B-B14F-4D97-AF65-F5344CB8AC3E}">
        <p14:creationId xmlns:p14="http://schemas.microsoft.com/office/powerpoint/2010/main" val="351213109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A4C7B2-F776-4F54-A0D6-33639E6E1177}"/>
              </a:ext>
            </a:extLst>
          </p:cNvPr>
          <p:cNvSpPr>
            <a:spLocks noGrp="1"/>
          </p:cNvSpPr>
          <p:nvPr>
            <p:ph type="title"/>
          </p:nvPr>
        </p:nvSpPr>
        <p:spPr/>
        <p:txBody>
          <a:bodyPr>
            <a:scene3d>
              <a:camera prst="orthographicFront"/>
              <a:lightRig rig="soft" dir="t">
                <a:rot lat="0" lon="0" rev="15600000"/>
              </a:lightRig>
            </a:scene3d>
            <a:sp3d extrusionH="57150" prstMaterial="softEdge">
              <a:bevelT w="25400" h="38100"/>
            </a:sp3d>
          </a:bodyPr>
          <a:lstStyle/>
          <a:p>
            <a:pPr algn="ctr"/>
            <a:r>
              <a:rPr lang="en-US" b="1" dirty="0">
                <a:ln/>
                <a:solidFill>
                  <a:schemeClr val="accent1">
                    <a:lumMod val="75000"/>
                  </a:schemeClr>
                </a:solidFill>
                <a:latin typeface="Bahnschrift" panose="020B0502040204020203" pitchFamily="34" charset="0"/>
              </a:rPr>
              <a:t>APPLICATIONS</a:t>
            </a:r>
            <a:endParaRPr lang="en-IN" b="1" dirty="0">
              <a:ln/>
              <a:solidFill>
                <a:schemeClr val="accent1">
                  <a:lumMod val="75000"/>
                </a:schemeClr>
              </a:solidFill>
              <a:latin typeface="Bahnschrift" panose="020B0502040204020203" pitchFamily="34" charset="0"/>
            </a:endParaRPr>
          </a:p>
        </p:txBody>
      </p:sp>
      <p:sp>
        <p:nvSpPr>
          <p:cNvPr id="3" name="Content Placeholder 2">
            <a:extLst>
              <a:ext uri="{FF2B5EF4-FFF2-40B4-BE49-F238E27FC236}">
                <a16:creationId xmlns:a16="http://schemas.microsoft.com/office/drawing/2014/main" id="{DD1D3FDB-4567-463C-BC2E-02F1F61B5D42}"/>
              </a:ext>
            </a:extLst>
          </p:cNvPr>
          <p:cNvSpPr>
            <a:spLocks noGrp="1"/>
          </p:cNvSpPr>
          <p:nvPr>
            <p:ph idx="1"/>
          </p:nvPr>
        </p:nvSpPr>
        <p:spPr/>
        <p:txBody>
          <a:bodyPr/>
          <a:lstStyle/>
          <a:p>
            <a:r>
              <a:rPr lang="en-US" dirty="0">
                <a:solidFill>
                  <a:srgbClr val="0070C0"/>
                </a:solidFill>
                <a:latin typeface="Georgia" panose="02040502050405020303" pitchFamily="18" charset="0"/>
              </a:rPr>
              <a:t>Easily managed patient details.</a:t>
            </a:r>
          </a:p>
          <a:p>
            <a:r>
              <a:rPr lang="en-US" dirty="0">
                <a:solidFill>
                  <a:srgbClr val="0070C0"/>
                </a:solidFill>
                <a:latin typeface="Georgia" panose="02040502050405020303" pitchFamily="18" charset="0"/>
              </a:rPr>
              <a:t>Repository can be maintained to check stocks.</a:t>
            </a:r>
          </a:p>
          <a:p>
            <a:r>
              <a:rPr lang="en-IN" dirty="0">
                <a:solidFill>
                  <a:srgbClr val="0070C0"/>
                </a:solidFill>
                <a:latin typeface="Georgia" panose="02040502050405020303" pitchFamily="18" charset="0"/>
              </a:rPr>
              <a:t>If we link it with database, the information can be stored permanently and more efficiently.</a:t>
            </a:r>
          </a:p>
          <a:p>
            <a:r>
              <a:rPr lang="en-IN" dirty="0">
                <a:solidFill>
                  <a:srgbClr val="0070C0"/>
                </a:solidFill>
                <a:latin typeface="Georgia" panose="02040502050405020303" pitchFamily="18" charset="0"/>
              </a:rPr>
              <a:t>Making the same project with the use of additional languages like HTML and CSS, we can make it interactive for the patients as well by creating login modules.</a:t>
            </a:r>
          </a:p>
        </p:txBody>
      </p:sp>
    </p:spTree>
    <p:extLst>
      <p:ext uri="{BB962C8B-B14F-4D97-AF65-F5344CB8AC3E}">
        <p14:creationId xmlns:p14="http://schemas.microsoft.com/office/powerpoint/2010/main" val="9017023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F0337EC-A1B2-4688-ADB2-71AFBD142EF5}"/>
              </a:ext>
            </a:extLst>
          </p:cNvPr>
          <p:cNvSpPr>
            <a:spLocks noGrp="1"/>
          </p:cNvSpPr>
          <p:nvPr>
            <p:ph type="title"/>
          </p:nvPr>
        </p:nvSpPr>
        <p:spPr>
          <a:xfrm>
            <a:off x="838200" y="276225"/>
            <a:ext cx="10515600" cy="947877"/>
          </a:xfrm>
        </p:spPr>
        <p:txBody>
          <a:bodyPr>
            <a:scene3d>
              <a:camera prst="orthographicFront"/>
              <a:lightRig rig="soft" dir="t">
                <a:rot lat="0" lon="0" rev="15600000"/>
              </a:lightRig>
            </a:scene3d>
            <a:sp3d extrusionH="57150" prstMaterial="softEdge">
              <a:bevelT w="25400" h="38100"/>
            </a:sp3d>
          </a:bodyPr>
          <a:lstStyle/>
          <a:p>
            <a:pPr algn="ctr"/>
            <a:r>
              <a:rPr lang="en-IN" b="1" dirty="0">
                <a:ln/>
                <a:solidFill>
                  <a:schemeClr val="accent1">
                    <a:lumMod val="75000"/>
                  </a:schemeClr>
                </a:solidFill>
                <a:latin typeface="Bahnschrift" panose="020B0502040204020203" pitchFamily="34" charset="0"/>
              </a:rPr>
              <a:t>HOME PAGE</a:t>
            </a:r>
          </a:p>
        </p:txBody>
      </p:sp>
      <p:pic>
        <p:nvPicPr>
          <p:cNvPr id="9" name="Content Placeholder 8">
            <a:extLst>
              <a:ext uri="{FF2B5EF4-FFF2-40B4-BE49-F238E27FC236}">
                <a16:creationId xmlns:a16="http://schemas.microsoft.com/office/drawing/2014/main" id="{6CFBB90A-4433-4BDC-8196-BC5F322932CA}"/>
              </a:ext>
            </a:extLst>
          </p:cNvPr>
          <p:cNvPicPr>
            <a:picLocks noGrp="1" noChangeAspect="1"/>
          </p:cNvPicPr>
          <p:nvPr>
            <p:ph idx="1"/>
          </p:nvPr>
        </p:nvPicPr>
        <p:blipFill rotWithShape="1">
          <a:blip r:embed="rId2"/>
          <a:srcRect l="26851" t="10799" r="20695" b="12805"/>
          <a:stretch/>
        </p:blipFill>
        <p:spPr>
          <a:xfrm>
            <a:off x="697153" y="1314450"/>
            <a:ext cx="6770447" cy="5178425"/>
          </a:xfrm>
          <a:prstGeom prst="rect">
            <a:avLst/>
          </a:prstGeom>
          <a:ln>
            <a:solidFill>
              <a:schemeClr val="tx1"/>
            </a:solidFill>
          </a:ln>
        </p:spPr>
      </p:pic>
      <p:graphicFrame>
        <p:nvGraphicFramePr>
          <p:cNvPr id="13" name="Diagram 12">
            <a:extLst>
              <a:ext uri="{FF2B5EF4-FFF2-40B4-BE49-F238E27FC236}">
                <a16:creationId xmlns:a16="http://schemas.microsoft.com/office/drawing/2014/main" id="{3979C75A-4D94-4C92-BAE0-24CEDC310D22}"/>
              </a:ext>
            </a:extLst>
          </p:cNvPr>
          <p:cNvGraphicFramePr/>
          <p:nvPr>
            <p:extLst>
              <p:ext uri="{D42A27DB-BD31-4B8C-83A1-F6EECF244321}">
                <p14:modId xmlns:p14="http://schemas.microsoft.com/office/powerpoint/2010/main" val="201777630"/>
              </p:ext>
            </p:extLst>
          </p:nvPr>
        </p:nvGraphicFramePr>
        <p:xfrm>
          <a:off x="7467600" y="2954476"/>
          <a:ext cx="4362450" cy="34480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4" name="TextBox 13">
            <a:extLst>
              <a:ext uri="{FF2B5EF4-FFF2-40B4-BE49-F238E27FC236}">
                <a16:creationId xmlns:a16="http://schemas.microsoft.com/office/drawing/2014/main" id="{F1027D9A-19D7-4CA9-A9DF-1EEF983F9A22}"/>
              </a:ext>
            </a:extLst>
          </p:cNvPr>
          <p:cNvSpPr txBox="1"/>
          <p:nvPr/>
        </p:nvSpPr>
        <p:spPr>
          <a:xfrm>
            <a:off x="8239125" y="1200150"/>
            <a:ext cx="3438525" cy="1754326"/>
          </a:xfrm>
          <a:prstGeom prst="rect">
            <a:avLst/>
          </a:prstGeom>
          <a:noFill/>
        </p:spPr>
        <p:txBody>
          <a:bodyPr wrap="square" rtlCol="0">
            <a:spAutoFit/>
          </a:bodyPr>
          <a:lstStyle/>
          <a:p>
            <a:pPr algn="just"/>
            <a:r>
              <a:rPr lang="en-IN" dirty="0">
                <a:solidFill>
                  <a:schemeClr val="accent1"/>
                </a:solidFill>
                <a:latin typeface="Georgia" panose="02040502050405020303" pitchFamily="18" charset="0"/>
              </a:rPr>
              <a:t>This application outlines the basic functionalities in hospital management system. It will be managed by administrator. The application is to be used by hospitals on their ends.</a:t>
            </a:r>
          </a:p>
        </p:txBody>
      </p:sp>
    </p:spTree>
    <p:extLst>
      <p:ext uri="{BB962C8B-B14F-4D97-AF65-F5344CB8AC3E}">
        <p14:creationId xmlns:p14="http://schemas.microsoft.com/office/powerpoint/2010/main" val="176595343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E292A2-199E-4821-BDF5-1F9A320582DF}"/>
              </a:ext>
            </a:extLst>
          </p:cNvPr>
          <p:cNvSpPr>
            <a:spLocks noGrp="1"/>
          </p:cNvSpPr>
          <p:nvPr>
            <p:ph type="ctrTitle"/>
          </p:nvPr>
        </p:nvSpPr>
        <p:spPr/>
        <p:txBody>
          <a:bodyPr>
            <a:normAutofit/>
            <a:scene3d>
              <a:camera prst="orthographicFront"/>
              <a:lightRig rig="soft" dir="t">
                <a:rot lat="0" lon="0" rev="15600000"/>
              </a:lightRig>
            </a:scene3d>
            <a:sp3d extrusionH="57150" prstMaterial="softEdge">
              <a:bevelT w="25400" h="38100"/>
            </a:sp3d>
          </a:bodyPr>
          <a:lstStyle/>
          <a:p>
            <a:r>
              <a:rPr lang="en-US" sz="6600" b="1" dirty="0">
                <a:ln/>
                <a:solidFill>
                  <a:schemeClr val="accent1">
                    <a:lumMod val="75000"/>
                  </a:schemeClr>
                </a:solidFill>
                <a:latin typeface="Corbel" panose="020B0503020204020204" pitchFamily="34" charset="0"/>
              </a:rPr>
              <a:t>Thank You!</a:t>
            </a:r>
            <a:endParaRPr lang="en-IN" sz="6600" b="1" dirty="0">
              <a:ln/>
              <a:solidFill>
                <a:schemeClr val="accent1">
                  <a:lumMod val="75000"/>
                </a:schemeClr>
              </a:solidFill>
              <a:latin typeface="Corbel" panose="020B0503020204020204" pitchFamily="34" charset="0"/>
            </a:endParaRPr>
          </a:p>
        </p:txBody>
      </p:sp>
      <p:sp>
        <p:nvSpPr>
          <p:cNvPr id="3" name="Subtitle 2">
            <a:extLst>
              <a:ext uri="{FF2B5EF4-FFF2-40B4-BE49-F238E27FC236}">
                <a16:creationId xmlns:a16="http://schemas.microsoft.com/office/drawing/2014/main" id="{C25FA166-C9D2-4034-8ABF-08DBA2626B09}"/>
              </a:ext>
            </a:extLst>
          </p:cNvPr>
          <p:cNvSpPr>
            <a:spLocks noGrp="1"/>
          </p:cNvSpPr>
          <p:nvPr>
            <p:ph type="subTitle" idx="1"/>
          </p:nvPr>
        </p:nvSpPr>
        <p:spPr/>
        <p:txBody>
          <a:bodyPr/>
          <a:lstStyle/>
          <a:p>
            <a:endParaRPr lang="en-IN"/>
          </a:p>
        </p:txBody>
      </p:sp>
    </p:spTree>
    <p:extLst>
      <p:ext uri="{BB962C8B-B14F-4D97-AF65-F5344CB8AC3E}">
        <p14:creationId xmlns:p14="http://schemas.microsoft.com/office/powerpoint/2010/main" val="7277803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D49369-8385-4861-B041-25D415045BA7}"/>
              </a:ext>
            </a:extLst>
          </p:cNvPr>
          <p:cNvSpPr>
            <a:spLocks noGrp="1"/>
          </p:cNvSpPr>
          <p:nvPr>
            <p:ph type="title"/>
          </p:nvPr>
        </p:nvSpPr>
        <p:spPr>
          <a:xfrm>
            <a:off x="838200" y="317500"/>
            <a:ext cx="10515600" cy="1325563"/>
          </a:xfrm>
        </p:spPr>
        <p:txBody>
          <a:bodyPr>
            <a:scene3d>
              <a:camera prst="orthographicFront"/>
              <a:lightRig rig="soft" dir="t">
                <a:rot lat="0" lon="0" rev="15600000"/>
              </a:lightRig>
            </a:scene3d>
            <a:sp3d extrusionH="57150" prstMaterial="softEdge">
              <a:bevelT w="25400" h="38100"/>
            </a:sp3d>
          </a:bodyPr>
          <a:lstStyle/>
          <a:p>
            <a:pPr algn="ctr"/>
            <a:r>
              <a:rPr lang="en-IN" b="1" dirty="0">
                <a:ln/>
                <a:solidFill>
                  <a:schemeClr val="accent1">
                    <a:lumMod val="75000"/>
                  </a:schemeClr>
                </a:solidFill>
                <a:latin typeface="Bahnschrift" panose="020B0502040204020203" pitchFamily="34" charset="0"/>
              </a:rPr>
              <a:t>PATIENT DETAILS FRAME</a:t>
            </a:r>
          </a:p>
        </p:txBody>
      </p:sp>
      <p:pic>
        <p:nvPicPr>
          <p:cNvPr id="4" name="Content Placeholder 3">
            <a:extLst>
              <a:ext uri="{FF2B5EF4-FFF2-40B4-BE49-F238E27FC236}">
                <a16:creationId xmlns:a16="http://schemas.microsoft.com/office/drawing/2014/main" id="{67AE6538-65E1-4EDF-A69F-17169633A9C4}"/>
              </a:ext>
            </a:extLst>
          </p:cNvPr>
          <p:cNvPicPr>
            <a:picLocks noGrp="1" noChangeAspect="1"/>
          </p:cNvPicPr>
          <p:nvPr>
            <p:ph idx="1"/>
          </p:nvPr>
        </p:nvPicPr>
        <p:blipFill rotWithShape="1">
          <a:blip r:embed="rId2"/>
          <a:srcRect r="42624" b="44765"/>
          <a:stretch/>
        </p:blipFill>
        <p:spPr>
          <a:xfrm>
            <a:off x="400050" y="1690688"/>
            <a:ext cx="3267075" cy="2403475"/>
          </a:xfrm>
          <a:prstGeom prst="rect">
            <a:avLst/>
          </a:prstGeom>
          <a:ln>
            <a:solidFill>
              <a:schemeClr val="accent1">
                <a:lumMod val="50000"/>
              </a:schemeClr>
            </a:solidFill>
          </a:ln>
        </p:spPr>
      </p:pic>
      <p:sp>
        <p:nvSpPr>
          <p:cNvPr id="5" name="Arrow: Right 4">
            <a:extLst>
              <a:ext uri="{FF2B5EF4-FFF2-40B4-BE49-F238E27FC236}">
                <a16:creationId xmlns:a16="http://schemas.microsoft.com/office/drawing/2014/main" id="{09A32620-B899-48AB-A386-216FF820323D}"/>
              </a:ext>
            </a:extLst>
          </p:cNvPr>
          <p:cNvSpPr/>
          <p:nvPr/>
        </p:nvSpPr>
        <p:spPr>
          <a:xfrm>
            <a:off x="3276600" y="3112921"/>
            <a:ext cx="1019175" cy="354179"/>
          </a:xfrm>
          <a:prstGeom prst="rightArrow">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w="0"/>
              <a:solidFill>
                <a:schemeClr val="accent1"/>
              </a:solidFill>
              <a:effectLst>
                <a:glow rad="63500">
                  <a:schemeClr val="accent1">
                    <a:satMod val="175000"/>
                    <a:alpha val="40000"/>
                  </a:schemeClr>
                </a:glow>
                <a:outerShdw blurRad="38100" dist="25400" dir="5400000" algn="ctr" rotWithShape="0">
                  <a:srgbClr val="6E747A">
                    <a:alpha val="43000"/>
                  </a:srgbClr>
                </a:outerShdw>
              </a:effectLst>
            </a:endParaRPr>
          </a:p>
        </p:txBody>
      </p:sp>
      <p:pic>
        <p:nvPicPr>
          <p:cNvPr id="6" name="Picture 5">
            <a:extLst>
              <a:ext uri="{FF2B5EF4-FFF2-40B4-BE49-F238E27FC236}">
                <a16:creationId xmlns:a16="http://schemas.microsoft.com/office/drawing/2014/main" id="{75D50212-BD61-49A7-9344-5A7D89710D5C}"/>
              </a:ext>
            </a:extLst>
          </p:cNvPr>
          <p:cNvPicPr>
            <a:picLocks noChangeAspect="1"/>
          </p:cNvPicPr>
          <p:nvPr/>
        </p:nvPicPr>
        <p:blipFill rotWithShape="1">
          <a:blip r:embed="rId3"/>
          <a:srcRect l="20860" t="11667" r="29375" b="16666"/>
          <a:stretch/>
        </p:blipFill>
        <p:spPr>
          <a:xfrm>
            <a:off x="4305302" y="3074821"/>
            <a:ext cx="4219575" cy="3418054"/>
          </a:xfrm>
          <a:prstGeom prst="rect">
            <a:avLst/>
          </a:prstGeom>
          <a:ln>
            <a:solidFill>
              <a:schemeClr val="tx1"/>
            </a:solidFill>
          </a:ln>
        </p:spPr>
      </p:pic>
      <p:pic>
        <p:nvPicPr>
          <p:cNvPr id="7" name="Picture 6">
            <a:extLst>
              <a:ext uri="{FF2B5EF4-FFF2-40B4-BE49-F238E27FC236}">
                <a16:creationId xmlns:a16="http://schemas.microsoft.com/office/drawing/2014/main" id="{B19DF64A-0B29-4C94-9101-5487AB394D46}"/>
              </a:ext>
            </a:extLst>
          </p:cNvPr>
          <p:cNvPicPr>
            <a:picLocks noChangeAspect="1"/>
          </p:cNvPicPr>
          <p:nvPr/>
        </p:nvPicPr>
        <p:blipFill>
          <a:blip r:embed="rId4"/>
          <a:stretch>
            <a:fillRect/>
          </a:stretch>
        </p:blipFill>
        <p:spPr>
          <a:xfrm>
            <a:off x="8778875" y="1514716"/>
            <a:ext cx="2901948" cy="707197"/>
          </a:xfrm>
          <a:prstGeom prst="rect">
            <a:avLst/>
          </a:prstGeom>
        </p:spPr>
      </p:pic>
      <p:pic>
        <p:nvPicPr>
          <p:cNvPr id="8" name="Picture 7">
            <a:extLst>
              <a:ext uri="{FF2B5EF4-FFF2-40B4-BE49-F238E27FC236}">
                <a16:creationId xmlns:a16="http://schemas.microsoft.com/office/drawing/2014/main" id="{7F69305A-6910-4FDF-99DB-46E6C0CA1D97}"/>
              </a:ext>
            </a:extLst>
          </p:cNvPr>
          <p:cNvPicPr>
            <a:picLocks noChangeAspect="1"/>
          </p:cNvPicPr>
          <p:nvPr/>
        </p:nvPicPr>
        <p:blipFill>
          <a:blip r:embed="rId5"/>
          <a:stretch>
            <a:fillRect/>
          </a:stretch>
        </p:blipFill>
        <p:spPr>
          <a:xfrm>
            <a:off x="8425276" y="1483674"/>
            <a:ext cx="707197" cy="707197"/>
          </a:xfrm>
          <a:prstGeom prst="rect">
            <a:avLst/>
          </a:prstGeom>
        </p:spPr>
      </p:pic>
      <p:pic>
        <p:nvPicPr>
          <p:cNvPr id="11" name="Picture 10">
            <a:extLst>
              <a:ext uri="{FF2B5EF4-FFF2-40B4-BE49-F238E27FC236}">
                <a16:creationId xmlns:a16="http://schemas.microsoft.com/office/drawing/2014/main" id="{44D41118-0ECD-4E21-BD3D-EEEB67C860B7}"/>
              </a:ext>
            </a:extLst>
          </p:cNvPr>
          <p:cNvPicPr>
            <a:picLocks noChangeAspect="1"/>
          </p:cNvPicPr>
          <p:nvPr/>
        </p:nvPicPr>
        <p:blipFill>
          <a:blip r:embed="rId6"/>
          <a:stretch>
            <a:fillRect/>
          </a:stretch>
        </p:blipFill>
        <p:spPr>
          <a:xfrm rot="10800000">
            <a:off x="3072893" y="5855836"/>
            <a:ext cx="1426588" cy="768163"/>
          </a:xfrm>
          <a:prstGeom prst="rect">
            <a:avLst/>
          </a:prstGeom>
        </p:spPr>
      </p:pic>
      <p:sp>
        <p:nvSpPr>
          <p:cNvPr id="13" name="TextBox 12">
            <a:extLst>
              <a:ext uri="{FF2B5EF4-FFF2-40B4-BE49-F238E27FC236}">
                <a16:creationId xmlns:a16="http://schemas.microsoft.com/office/drawing/2014/main" id="{DFE2899A-B1CC-420F-99C1-FF4A8E10580B}"/>
              </a:ext>
            </a:extLst>
          </p:cNvPr>
          <p:cNvSpPr txBox="1"/>
          <p:nvPr/>
        </p:nvSpPr>
        <p:spPr>
          <a:xfrm>
            <a:off x="1428750" y="6108794"/>
            <a:ext cx="2000250" cy="646331"/>
          </a:xfrm>
          <a:prstGeom prst="rect">
            <a:avLst/>
          </a:prstGeom>
          <a:noFill/>
        </p:spPr>
        <p:txBody>
          <a:bodyPr wrap="square" rtlCol="0">
            <a:spAutoFit/>
          </a:bodyPr>
          <a:lstStyle/>
          <a:p>
            <a:r>
              <a:rPr lang="en-IN" dirty="0">
                <a:solidFill>
                  <a:srgbClr val="0070C0"/>
                </a:solidFill>
                <a:latin typeface="Georgia" panose="02040502050405020303" pitchFamily="18" charset="0"/>
              </a:rPr>
              <a:t>Back button leads to Home Page </a:t>
            </a:r>
          </a:p>
        </p:txBody>
      </p:sp>
      <p:sp>
        <p:nvSpPr>
          <p:cNvPr id="16" name="TextBox 15">
            <a:extLst>
              <a:ext uri="{FF2B5EF4-FFF2-40B4-BE49-F238E27FC236}">
                <a16:creationId xmlns:a16="http://schemas.microsoft.com/office/drawing/2014/main" id="{A1284193-08F6-401A-A11A-E4D42800E6A0}"/>
              </a:ext>
            </a:extLst>
          </p:cNvPr>
          <p:cNvSpPr txBox="1"/>
          <p:nvPr/>
        </p:nvSpPr>
        <p:spPr>
          <a:xfrm>
            <a:off x="8763002" y="2252955"/>
            <a:ext cx="3124198" cy="4801314"/>
          </a:xfrm>
          <a:prstGeom prst="rect">
            <a:avLst/>
          </a:prstGeom>
          <a:noFill/>
        </p:spPr>
        <p:txBody>
          <a:bodyPr wrap="square" rtlCol="0">
            <a:spAutoFit/>
          </a:bodyPr>
          <a:lstStyle/>
          <a:p>
            <a:pPr marL="285750" indent="-285750">
              <a:buFont typeface="Wingdings" panose="05000000000000000000" pitchFamily="2" charset="2"/>
              <a:buChar char="q"/>
            </a:pPr>
            <a:r>
              <a:rPr lang="en-US" dirty="0">
                <a:solidFill>
                  <a:schemeClr val="accent1"/>
                </a:solidFill>
                <a:latin typeface="Georgia" panose="02040502050405020303" pitchFamily="18" charset="0"/>
              </a:rPr>
              <a:t>Patient Registration module of our hospital management system is designed to manage vital information for the patient. </a:t>
            </a:r>
          </a:p>
          <a:p>
            <a:endParaRPr lang="en-US" dirty="0">
              <a:solidFill>
                <a:schemeClr val="accent1"/>
              </a:solidFill>
              <a:latin typeface="Georgia" panose="02040502050405020303" pitchFamily="18" charset="0"/>
            </a:endParaRPr>
          </a:p>
          <a:p>
            <a:pPr marL="285750" indent="-285750">
              <a:buFont typeface="Wingdings" panose="05000000000000000000" pitchFamily="2" charset="2"/>
              <a:buChar char="q"/>
            </a:pPr>
            <a:r>
              <a:rPr lang="en-US" dirty="0">
                <a:solidFill>
                  <a:schemeClr val="accent1"/>
                </a:solidFill>
                <a:latin typeface="Georgia" panose="02040502050405020303" pitchFamily="18" charset="0"/>
              </a:rPr>
              <a:t>It encompasses the patient’s name, and contact information, birth date, doctor consulted, and insurance information.</a:t>
            </a:r>
          </a:p>
          <a:p>
            <a:pPr marL="285750" indent="-285750">
              <a:buFont typeface="Wingdings" panose="05000000000000000000" pitchFamily="2" charset="2"/>
              <a:buChar char="q"/>
            </a:pPr>
            <a:endParaRPr lang="en-US" dirty="0">
              <a:solidFill>
                <a:schemeClr val="accent1"/>
              </a:solidFill>
              <a:latin typeface="Georgia" panose="02040502050405020303" pitchFamily="18" charset="0"/>
            </a:endParaRPr>
          </a:p>
          <a:p>
            <a:pPr marL="285750" indent="-285750">
              <a:buFont typeface="Wingdings" panose="05000000000000000000" pitchFamily="2" charset="2"/>
              <a:buChar char="q"/>
            </a:pPr>
            <a:r>
              <a:rPr lang="en-US" u="sng" dirty="0">
                <a:solidFill>
                  <a:schemeClr val="accent1"/>
                </a:solidFill>
                <a:latin typeface="Georgia" panose="02040502050405020303" pitchFamily="18" charset="0"/>
              </a:rPr>
              <a:t>Unique patient ID for tracking visits.</a:t>
            </a:r>
          </a:p>
          <a:p>
            <a:endParaRPr lang="en-IN" dirty="0"/>
          </a:p>
        </p:txBody>
      </p:sp>
    </p:spTree>
    <p:extLst>
      <p:ext uri="{BB962C8B-B14F-4D97-AF65-F5344CB8AC3E}">
        <p14:creationId xmlns:p14="http://schemas.microsoft.com/office/powerpoint/2010/main" val="37678460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48E4BA-F205-4B0D-9F42-E5387FF83335}"/>
              </a:ext>
            </a:extLst>
          </p:cNvPr>
          <p:cNvSpPr>
            <a:spLocks noGrp="1"/>
          </p:cNvSpPr>
          <p:nvPr>
            <p:ph type="title"/>
          </p:nvPr>
        </p:nvSpPr>
        <p:spPr/>
        <p:txBody>
          <a:bodyPr>
            <a:scene3d>
              <a:camera prst="orthographicFront"/>
              <a:lightRig rig="soft" dir="t">
                <a:rot lat="0" lon="0" rev="15600000"/>
              </a:lightRig>
            </a:scene3d>
            <a:sp3d extrusionH="57150" prstMaterial="softEdge">
              <a:bevelT w="25400" h="38100"/>
            </a:sp3d>
          </a:bodyPr>
          <a:lstStyle/>
          <a:p>
            <a:pPr algn="ctr"/>
            <a:r>
              <a:rPr lang="en-IN" b="1" dirty="0">
                <a:ln/>
                <a:solidFill>
                  <a:schemeClr val="accent1">
                    <a:lumMod val="75000"/>
                  </a:schemeClr>
                </a:solidFill>
                <a:latin typeface="Bahnschrift" panose="020B0502040204020203" pitchFamily="34" charset="0"/>
              </a:rPr>
              <a:t>PATIENT DETAILS FRAME</a:t>
            </a:r>
          </a:p>
        </p:txBody>
      </p:sp>
      <p:pic>
        <p:nvPicPr>
          <p:cNvPr id="4" name="Content Placeholder 3">
            <a:extLst>
              <a:ext uri="{FF2B5EF4-FFF2-40B4-BE49-F238E27FC236}">
                <a16:creationId xmlns:a16="http://schemas.microsoft.com/office/drawing/2014/main" id="{2E12511D-8DA9-47E3-81E4-62DA7CFD8852}"/>
              </a:ext>
            </a:extLst>
          </p:cNvPr>
          <p:cNvPicPr>
            <a:picLocks noGrp="1" noChangeAspect="1"/>
          </p:cNvPicPr>
          <p:nvPr>
            <p:ph idx="1"/>
          </p:nvPr>
        </p:nvPicPr>
        <p:blipFill rotWithShape="1">
          <a:blip r:embed="rId2"/>
          <a:srcRect l="20449" t="11675" r="28945" b="17183"/>
          <a:stretch/>
        </p:blipFill>
        <p:spPr>
          <a:xfrm>
            <a:off x="838199" y="1690688"/>
            <a:ext cx="5857875" cy="4632140"/>
          </a:xfrm>
          <a:prstGeom prst="rect">
            <a:avLst/>
          </a:prstGeom>
          <a:ln>
            <a:solidFill>
              <a:schemeClr val="tx1"/>
            </a:solidFill>
          </a:ln>
        </p:spPr>
      </p:pic>
      <p:graphicFrame>
        <p:nvGraphicFramePr>
          <p:cNvPr id="5" name="Diagram 4">
            <a:extLst>
              <a:ext uri="{FF2B5EF4-FFF2-40B4-BE49-F238E27FC236}">
                <a16:creationId xmlns:a16="http://schemas.microsoft.com/office/drawing/2014/main" id="{82860C99-FBDE-4170-9FD8-B2B60C8ECBE8}"/>
              </a:ext>
            </a:extLst>
          </p:cNvPr>
          <p:cNvGraphicFramePr/>
          <p:nvPr>
            <p:extLst>
              <p:ext uri="{D42A27DB-BD31-4B8C-83A1-F6EECF244321}">
                <p14:modId xmlns:p14="http://schemas.microsoft.com/office/powerpoint/2010/main" val="2404189735"/>
              </p:ext>
            </p:extLst>
          </p:nvPr>
        </p:nvGraphicFramePr>
        <p:xfrm>
          <a:off x="7213599" y="3560578"/>
          <a:ext cx="4416425" cy="27622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extBox 5">
            <a:extLst>
              <a:ext uri="{FF2B5EF4-FFF2-40B4-BE49-F238E27FC236}">
                <a16:creationId xmlns:a16="http://schemas.microsoft.com/office/drawing/2014/main" id="{B7D20B57-85EB-4B4F-AC8C-61B34E476C0D}"/>
              </a:ext>
            </a:extLst>
          </p:cNvPr>
          <p:cNvSpPr txBox="1"/>
          <p:nvPr/>
        </p:nvSpPr>
        <p:spPr>
          <a:xfrm>
            <a:off x="7458074" y="1529253"/>
            <a:ext cx="4324351" cy="2031325"/>
          </a:xfrm>
          <a:prstGeom prst="rect">
            <a:avLst/>
          </a:prstGeom>
          <a:noFill/>
        </p:spPr>
        <p:txBody>
          <a:bodyPr wrap="square" rtlCol="0">
            <a:spAutoFit/>
          </a:bodyPr>
          <a:lstStyle/>
          <a:p>
            <a:pPr marL="285750" indent="-285750">
              <a:buFont typeface="Wingdings" panose="05000000000000000000" pitchFamily="2" charset="2"/>
              <a:buChar char="q"/>
            </a:pPr>
            <a:r>
              <a:rPr lang="en-IN" dirty="0">
                <a:solidFill>
                  <a:srgbClr val="0070C0"/>
                </a:solidFill>
                <a:latin typeface="Georgia" panose="02040502050405020303" pitchFamily="18" charset="0"/>
              </a:rPr>
              <a:t>It has various functionalities for storing and retrieving patient details.</a:t>
            </a:r>
          </a:p>
          <a:p>
            <a:endParaRPr lang="en-IN" dirty="0">
              <a:solidFill>
                <a:srgbClr val="0070C0"/>
              </a:solidFill>
              <a:latin typeface="Georgia" panose="02040502050405020303" pitchFamily="18" charset="0"/>
            </a:endParaRPr>
          </a:p>
          <a:p>
            <a:pPr marL="285750" indent="-285750">
              <a:buFont typeface="Wingdings" panose="05000000000000000000" pitchFamily="2" charset="2"/>
              <a:buChar char="q"/>
            </a:pPr>
            <a:r>
              <a:rPr lang="en-IN" dirty="0">
                <a:solidFill>
                  <a:srgbClr val="0070C0"/>
                </a:solidFill>
                <a:latin typeface="Georgia" panose="02040502050405020303" pitchFamily="18" charset="0"/>
              </a:rPr>
              <a:t>It also shows count of total patients.</a:t>
            </a:r>
          </a:p>
          <a:p>
            <a:endParaRPr lang="en-IN" dirty="0">
              <a:solidFill>
                <a:srgbClr val="0070C0"/>
              </a:solidFill>
              <a:latin typeface="Georgia" panose="02040502050405020303" pitchFamily="18" charset="0"/>
            </a:endParaRPr>
          </a:p>
          <a:p>
            <a:pPr marL="285750" indent="-285750">
              <a:buFont typeface="Wingdings" panose="05000000000000000000" pitchFamily="2" charset="2"/>
              <a:buChar char="q"/>
            </a:pPr>
            <a:r>
              <a:rPr lang="en-IN" dirty="0">
                <a:solidFill>
                  <a:srgbClr val="0070C0"/>
                </a:solidFill>
                <a:latin typeface="Georgia" panose="02040502050405020303" pitchFamily="18" charset="0"/>
              </a:rPr>
              <a:t>Details over here will not be shareable it will be for hospital use.</a:t>
            </a:r>
          </a:p>
        </p:txBody>
      </p:sp>
    </p:spTree>
    <p:extLst>
      <p:ext uri="{BB962C8B-B14F-4D97-AF65-F5344CB8AC3E}">
        <p14:creationId xmlns:p14="http://schemas.microsoft.com/office/powerpoint/2010/main" val="32760924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D785C0-9928-4D20-8BD1-78264AA4FD09}"/>
              </a:ext>
            </a:extLst>
          </p:cNvPr>
          <p:cNvSpPr>
            <a:spLocks noGrp="1"/>
          </p:cNvSpPr>
          <p:nvPr>
            <p:ph type="title"/>
          </p:nvPr>
        </p:nvSpPr>
        <p:spPr/>
        <p:txBody>
          <a:bodyPr>
            <a:scene3d>
              <a:camera prst="orthographicFront"/>
              <a:lightRig rig="soft" dir="t">
                <a:rot lat="0" lon="0" rev="15600000"/>
              </a:lightRig>
            </a:scene3d>
            <a:sp3d extrusionH="57150" prstMaterial="softEdge">
              <a:bevelT w="25400" h="38100"/>
            </a:sp3d>
          </a:bodyPr>
          <a:lstStyle/>
          <a:p>
            <a:pPr algn="ctr"/>
            <a:r>
              <a:rPr lang="en-IN" b="1" dirty="0">
                <a:ln/>
                <a:solidFill>
                  <a:schemeClr val="accent1">
                    <a:lumMod val="75000"/>
                  </a:schemeClr>
                </a:solidFill>
                <a:latin typeface="Bahnschrift" panose="020B0502040204020203" pitchFamily="34" charset="0"/>
              </a:rPr>
              <a:t>PATIENT DETAILS FRAME</a:t>
            </a:r>
          </a:p>
        </p:txBody>
      </p:sp>
      <p:pic>
        <p:nvPicPr>
          <p:cNvPr id="4" name="Content Placeholder 3">
            <a:extLst>
              <a:ext uri="{FF2B5EF4-FFF2-40B4-BE49-F238E27FC236}">
                <a16:creationId xmlns:a16="http://schemas.microsoft.com/office/drawing/2014/main" id="{59C3CE2B-5D9F-44FB-BD10-BCAA08CBB5C5}"/>
              </a:ext>
            </a:extLst>
          </p:cNvPr>
          <p:cNvPicPr>
            <a:picLocks noGrp="1" noChangeAspect="1"/>
          </p:cNvPicPr>
          <p:nvPr>
            <p:ph idx="1"/>
          </p:nvPr>
        </p:nvPicPr>
        <p:blipFill rotWithShape="1">
          <a:blip r:embed="rId2"/>
          <a:srcRect l="3605" t="12988" r="47230" b="13462"/>
          <a:stretch/>
        </p:blipFill>
        <p:spPr>
          <a:xfrm>
            <a:off x="1095375" y="1690688"/>
            <a:ext cx="2705100" cy="3200400"/>
          </a:xfrm>
          <a:prstGeom prst="rect">
            <a:avLst/>
          </a:prstGeom>
          <a:ln>
            <a:solidFill>
              <a:schemeClr val="tx1"/>
            </a:solidFill>
          </a:ln>
        </p:spPr>
      </p:pic>
      <p:sp>
        <p:nvSpPr>
          <p:cNvPr id="5" name="Arrow: Right 4">
            <a:extLst>
              <a:ext uri="{FF2B5EF4-FFF2-40B4-BE49-F238E27FC236}">
                <a16:creationId xmlns:a16="http://schemas.microsoft.com/office/drawing/2014/main" id="{840B0214-B081-4CB7-95C7-E4A2D9FC647A}"/>
              </a:ext>
            </a:extLst>
          </p:cNvPr>
          <p:cNvSpPr/>
          <p:nvPr/>
        </p:nvSpPr>
        <p:spPr>
          <a:xfrm rot="5400000">
            <a:off x="2183606" y="4850606"/>
            <a:ext cx="738188" cy="323850"/>
          </a:xfrm>
          <a:prstGeom prst="rightArrow">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416220E8-18C2-4EC9-BAE6-70BF720CEEC5}"/>
              </a:ext>
            </a:extLst>
          </p:cNvPr>
          <p:cNvSpPr txBox="1"/>
          <p:nvPr/>
        </p:nvSpPr>
        <p:spPr>
          <a:xfrm>
            <a:off x="1028701" y="5486400"/>
            <a:ext cx="2895600" cy="923330"/>
          </a:xfrm>
          <a:prstGeom prst="rect">
            <a:avLst/>
          </a:prstGeom>
          <a:noFill/>
        </p:spPr>
        <p:txBody>
          <a:bodyPr wrap="square" rtlCol="0">
            <a:spAutoFit/>
          </a:bodyPr>
          <a:lstStyle/>
          <a:p>
            <a:r>
              <a:rPr lang="en-IN" dirty="0">
                <a:solidFill>
                  <a:srgbClr val="0070C0"/>
                </a:solidFill>
                <a:latin typeface="Georgia" panose="02040502050405020303" pitchFamily="18" charset="0"/>
              </a:rPr>
              <a:t>This button will register the information if it was error free.</a:t>
            </a:r>
          </a:p>
        </p:txBody>
      </p:sp>
      <p:grpSp>
        <p:nvGrpSpPr>
          <p:cNvPr id="7" name="Group 6">
            <a:extLst>
              <a:ext uri="{FF2B5EF4-FFF2-40B4-BE49-F238E27FC236}">
                <a16:creationId xmlns:a16="http://schemas.microsoft.com/office/drawing/2014/main" id="{44C7CF1E-B967-4AE0-AEC5-03CA73C7D982}"/>
              </a:ext>
            </a:extLst>
          </p:cNvPr>
          <p:cNvGrpSpPr/>
          <p:nvPr/>
        </p:nvGrpSpPr>
        <p:grpSpPr>
          <a:xfrm>
            <a:off x="6477000" y="1690688"/>
            <a:ext cx="2792436" cy="688401"/>
            <a:chOff x="931551" y="1304"/>
            <a:chExt cx="2936922" cy="767202"/>
          </a:xfrm>
        </p:grpSpPr>
        <p:sp>
          <p:nvSpPr>
            <p:cNvPr id="8" name="Arrow: Pentagon 7">
              <a:extLst>
                <a:ext uri="{FF2B5EF4-FFF2-40B4-BE49-F238E27FC236}">
                  <a16:creationId xmlns:a16="http://schemas.microsoft.com/office/drawing/2014/main" id="{9F5FD839-ECE0-446F-A313-F09D56702158}"/>
                </a:ext>
              </a:extLst>
            </p:cNvPr>
            <p:cNvSpPr/>
            <p:nvPr/>
          </p:nvSpPr>
          <p:spPr>
            <a:xfrm rot="10800000">
              <a:off x="931551" y="1304"/>
              <a:ext cx="2936922" cy="767202"/>
            </a:xfrm>
            <a:prstGeom prst="homePlate">
              <a:avLst/>
            </a:prstGeom>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sp>
        <p:sp>
          <p:nvSpPr>
            <p:cNvPr id="9" name="Arrow: Pentagon 4">
              <a:extLst>
                <a:ext uri="{FF2B5EF4-FFF2-40B4-BE49-F238E27FC236}">
                  <a16:creationId xmlns:a16="http://schemas.microsoft.com/office/drawing/2014/main" id="{EB4E806F-C89F-499B-8E30-E230C2A3900E}"/>
                </a:ext>
              </a:extLst>
            </p:cNvPr>
            <p:cNvSpPr txBox="1"/>
            <p:nvPr/>
          </p:nvSpPr>
          <p:spPr>
            <a:xfrm rot="21600000">
              <a:off x="1123351" y="1304"/>
              <a:ext cx="2745122" cy="76720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38315" tIns="80010" rIns="149352" bIns="80010" numCol="1" spcCol="1270" anchor="ctr" anchorCtr="0">
              <a:noAutofit/>
            </a:bodyPr>
            <a:lstStyle/>
            <a:p>
              <a:pPr marL="0" lvl="0" indent="0" algn="ctr" defTabSz="933450">
                <a:lnSpc>
                  <a:spcPct val="90000"/>
                </a:lnSpc>
                <a:spcBef>
                  <a:spcPct val="0"/>
                </a:spcBef>
                <a:spcAft>
                  <a:spcPct val="35000"/>
                </a:spcAft>
                <a:buNone/>
              </a:pPr>
              <a:r>
                <a:rPr lang="en-IN" sz="2100" kern="1200" dirty="0"/>
                <a:t>Insert Patient Details</a:t>
              </a:r>
            </a:p>
          </p:txBody>
        </p:sp>
      </p:grpSp>
      <p:pic>
        <p:nvPicPr>
          <p:cNvPr id="10" name="Picture 9">
            <a:extLst>
              <a:ext uri="{FF2B5EF4-FFF2-40B4-BE49-F238E27FC236}">
                <a16:creationId xmlns:a16="http://schemas.microsoft.com/office/drawing/2014/main" id="{0B2D4706-B83F-41D6-8ED3-CD1E2E88C36B}"/>
              </a:ext>
            </a:extLst>
          </p:cNvPr>
          <p:cNvPicPr>
            <a:picLocks noChangeAspect="1"/>
          </p:cNvPicPr>
          <p:nvPr/>
        </p:nvPicPr>
        <p:blipFill>
          <a:blip r:embed="rId3"/>
          <a:stretch>
            <a:fillRect/>
          </a:stretch>
        </p:blipFill>
        <p:spPr>
          <a:xfrm>
            <a:off x="6092918" y="1690688"/>
            <a:ext cx="768163" cy="768163"/>
          </a:xfrm>
          <a:prstGeom prst="rect">
            <a:avLst/>
          </a:prstGeom>
        </p:spPr>
      </p:pic>
      <p:pic>
        <p:nvPicPr>
          <p:cNvPr id="11" name="Picture 10">
            <a:extLst>
              <a:ext uri="{FF2B5EF4-FFF2-40B4-BE49-F238E27FC236}">
                <a16:creationId xmlns:a16="http://schemas.microsoft.com/office/drawing/2014/main" id="{37AC73D8-361F-498B-893B-1CC54CD2F439}"/>
              </a:ext>
            </a:extLst>
          </p:cNvPr>
          <p:cNvPicPr>
            <a:picLocks noChangeAspect="1" noChangeArrowheads="1"/>
          </p:cNvPicPr>
          <p:nvPr/>
        </p:nvPicPr>
        <p:blipFill>
          <a:blip r:embed="rId4"/>
          <a:srcRect/>
          <a:stretch>
            <a:fillRect/>
          </a:stretch>
        </p:blipFill>
        <p:spPr bwMode="auto">
          <a:xfrm>
            <a:off x="9922668" y="712214"/>
            <a:ext cx="1611313" cy="1666875"/>
          </a:xfrm>
          <a:prstGeom prst="rect">
            <a:avLst/>
          </a:prstGeom>
          <a:noFill/>
        </p:spPr>
      </p:pic>
      <p:pic>
        <p:nvPicPr>
          <p:cNvPr id="13" name="Picture 12">
            <a:extLst>
              <a:ext uri="{FF2B5EF4-FFF2-40B4-BE49-F238E27FC236}">
                <a16:creationId xmlns:a16="http://schemas.microsoft.com/office/drawing/2014/main" id="{F1D1ADCC-01A1-46D8-9508-B4658EDD3837}"/>
              </a:ext>
            </a:extLst>
          </p:cNvPr>
          <p:cNvPicPr>
            <a:picLocks noChangeAspect="1"/>
          </p:cNvPicPr>
          <p:nvPr/>
        </p:nvPicPr>
        <p:blipFill>
          <a:blip r:embed="rId5"/>
          <a:stretch>
            <a:fillRect/>
          </a:stretch>
        </p:blipFill>
        <p:spPr>
          <a:xfrm rot="16200000">
            <a:off x="3420643" y="3587509"/>
            <a:ext cx="731583" cy="1146147"/>
          </a:xfrm>
          <a:prstGeom prst="rect">
            <a:avLst/>
          </a:prstGeom>
        </p:spPr>
      </p:pic>
      <p:sp>
        <p:nvSpPr>
          <p:cNvPr id="16" name="TextBox 15">
            <a:extLst>
              <a:ext uri="{FF2B5EF4-FFF2-40B4-BE49-F238E27FC236}">
                <a16:creationId xmlns:a16="http://schemas.microsoft.com/office/drawing/2014/main" id="{0B4E4E88-FCE6-4E85-8410-2BC967AFD373}"/>
              </a:ext>
            </a:extLst>
          </p:cNvPr>
          <p:cNvSpPr txBox="1"/>
          <p:nvPr/>
        </p:nvSpPr>
        <p:spPr>
          <a:xfrm>
            <a:off x="4010025" y="3704652"/>
            <a:ext cx="1628775" cy="1754326"/>
          </a:xfrm>
          <a:prstGeom prst="rect">
            <a:avLst/>
          </a:prstGeom>
          <a:noFill/>
        </p:spPr>
        <p:txBody>
          <a:bodyPr wrap="square" rtlCol="0">
            <a:spAutoFit/>
          </a:bodyPr>
          <a:lstStyle/>
          <a:p>
            <a:r>
              <a:rPr lang="en-IN" dirty="0">
                <a:solidFill>
                  <a:srgbClr val="0070C0"/>
                </a:solidFill>
                <a:latin typeface="Georgia" panose="02040502050405020303" pitchFamily="18" charset="0"/>
              </a:rPr>
              <a:t>Radio buttons will allow selecting the status and type of patient.</a:t>
            </a:r>
          </a:p>
        </p:txBody>
      </p:sp>
      <p:sp>
        <p:nvSpPr>
          <p:cNvPr id="17" name="TextBox 16">
            <a:extLst>
              <a:ext uri="{FF2B5EF4-FFF2-40B4-BE49-F238E27FC236}">
                <a16:creationId xmlns:a16="http://schemas.microsoft.com/office/drawing/2014/main" id="{5AAE1FB3-FE57-4557-B28E-C5C06400E570}"/>
              </a:ext>
            </a:extLst>
          </p:cNvPr>
          <p:cNvSpPr txBox="1"/>
          <p:nvPr/>
        </p:nvSpPr>
        <p:spPr>
          <a:xfrm>
            <a:off x="6477000" y="2522557"/>
            <a:ext cx="5391150" cy="4247317"/>
          </a:xfrm>
          <a:prstGeom prst="rect">
            <a:avLst/>
          </a:prstGeom>
          <a:noFill/>
        </p:spPr>
        <p:txBody>
          <a:bodyPr wrap="square" rtlCol="0">
            <a:spAutoFit/>
          </a:bodyPr>
          <a:lstStyle/>
          <a:p>
            <a:pPr marL="285750" indent="-285750">
              <a:buFont typeface="Wingdings" panose="05000000000000000000" pitchFamily="2" charset="2"/>
              <a:buChar char="q"/>
            </a:pPr>
            <a:r>
              <a:rPr lang="en-IN" dirty="0">
                <a:solidFill>
                  <a:srgbClr val="0070C0"/>
                </a:solidFill>
                <a:latin typeface="Georgia" panose="02040502050405020303" pitchFamily="18" charset="0"/>
              </a:rPr>
              <a:t>It covers details like</a:t>
            </a:r>
          </a:p>
          <a:p>
            <a:pPr marL="285750" indent="-285750">
              <a:buFont typeface="Wingdings" panose="05000000000000000000" pitchFamily="2" charset="2"/>
              <a:buChar char="q"/>
            </a:pPr>
            <a:endParaRPr lang="en-IN" dirty="0">
              <a:solidFill>
                <a:srgbClr val="0070C0"/>
              </a:solidFill>
              <a:latin typeface="Georgia" panose="02040502050405020303" pitchFamily="18" charset="0"/>
            </a:endParaRPr>
          </a:p>
          <a:p>
            <a:pPr marL="285750" indent="-285750">
              <a:buFont typeface="Wingdings" panose="05000000000000000000" pitchFamily="2" charset="2"/>
              <a:buChar char="q"/>
            </a:pPr>
            <a:r>
              <a:rPr lang="en-IN" dirty="0">
                <a:solidFill>
                  <a:srgbClr val="0070C0"/>
                </a:solidFill>
                <a:latin typeface="Georgia" panose="02040502050405020303" pitchFamily="18" charset="0"/>
              </a:rPr>
              <a:t>Patient Id  which will be autogenerated</a:t>
            </a:r>
          </a:p>
          <a:p>
            <a:pPr marL="285750" indent="-285750">
              <a:buFont typeface="Wingdings" panose="05000000000000000000" pitchFamily="2" charset="2"/>
              <a:buChar char="q"/>
            </a:pPr>
            <a:endParaRPr lang="en-IN" dirty="0">
              <a:solidFill>
                <a:srgbClr val="0070C0"/>
              </a:solidFill>
              <a:latin typeface="Georgia" panose="02040502050405020303" pitchFamily="18" charset="0"/>
            </a:endParaRPr>
          </a:p>
          <a:p>
            <a:pPr marL="285750" indent="-285750">
              <a:buFont typeface="Wingdings" panose="05000000000000000000" pitchFamily="2" charset="2"/>
              <a:buChar char="q"/>
            </a:pPr>
            <a:r>
              <a:rPr lang="en-IN" dirty="0">
                <a:solidFill>
                  <a:srgbClr val="0070C0"/>
                </a:solidFill>
                <a:latin typeface="Georgia" panose="02040502050405020303" pitchFamily="18" charset="0"/>
              </a:rPr>
              <a:t>Name of the patient</a:t>
            </a:r>
          </a:p>
          <a:p>
            <a:pPr marL="285750" indent="-285750">
              <a:buFont typeface="Wingdings" panose="05000000000000000000" pitchFamily="2" charset="2"/>
              <a:buChar char="q"/>
            </a:pPr>
            <a:endParaRPr lang="en-IN" dirty="0">
              <a:solidFill>
                <a:srgbClr val="0070C0"/>
              </a:solidFill>
              <a:latin typeface="Georgia" panose="02040502050405020303" pitchFamily="18" charset="0"/>
            </a:endParaRPr>
          </a:p>
          <a:p>
            <a:pPr marL="285750" indent="-285750">
              <a:buFont typeface="Wingdings" panose="05000000000000000000" pitchFamily="2" charset="2"/>
              <a:buChar char="q"/>
            </a:pPr>
            <a:r>
              <a:rPr lang="en-IN" dirty="0">
                <a:solidFill>
                  <a:srgbClr val="0070C0"/>
                </a:solidFill>
                <a:latin typeface="Georgia" panose="02040502050405020303" pitchFamily="18" charset="0"/>
              </a:rPr>
              <a:t>Contact number of the patient</a:t>
            </a:r>
          </a:p>
          <a:p>
            <a:pPr marL="285750" indent="-285750">
              <a:buFont typeface="Wingdings" panose="05000000000000000000" pitchFamily="2" charset="2"/>
              <a:buChar char="q"/>
            </a:pPr>
            <a:endParaRPr lang="en-IN" dirty="0">
              <a:solidFill>
                <a:srgbClr val="0070C0"/>
              </a:solidFill>
              <a:latin typeface="Georgia" panose="02040502050405020303" pitchFamily="18" charset="0"/>
            </a:endParaRPr>
          </a:p>
          <a:p>
            <a:pPr marL="285750" indent="-285750">
              <a:buFont typeface="Wingdings" panose="05000000000000000000" pitchFamily="2" charset="2"/>
              <a:buChar char="q"/>
            </a:pPr>
            <a:r>
              <a:rPr lang="en-IN" dirty="0">
                <a:solidFill>
                  <a:srgbClr val="0070C0"/>
                </a:solidFill>
                <a:latin typeface="Georgia" panose="02040502050405020303" pitchFamily="18" charset="0"/>
              </a:rPr>
              <a:t>Gender and age of the patient</a:t>
            </a:r>
          </a:p>
          <a:p>
            <a:pPr marL="285750" indent="-285750">
              <a:buFont typeface="Wingdings" panose="05000000000000000000" pitchFamily="2" charset="2"/>
              <a:buChar char="q"/>
            </a:pPr>
            <a:endParaRPr lang="en-IN" dirty="0">
              <a:solidFill>
                <a:srgbClr val="0070C0"/>
              </a:solidFill>
              <a:latin typeface="Georgia" panose="02040502050405020303" pitchFamily="18" charset="0"/>
            </a:endParaRPr>
          </a:p>
          <a:p>
            <a:pPr marL="285750" indent="-285750">
              <a:buFont typeface="Wingdings" panose="05000000000000000000" pitchFamily="2" charset="2"/>
              <a:buChar char="q"/>
            </a:pPr>
            <a:r>
              <a:rPr lang="en-IN" dirty="0">
                <a:solidFill>
                  <a:srgbClr val="0070C0"/>
                </a:solidFill>
                <a:latin typeface="Georgia" panose="02040502050405020303" pitchFamily="18" charset="0"/>
              </a:rPr>
              <a:t>Status will be marked active if patient is getting treatment from hospital currently.</a:t>
            </a:r>
          </a:p>
          <a:p>
            <a:pPr marL="285750" indent="-285750">
              <a:buFont typeface="Wingdings" panose="05000000000000000000" pitchFamily="2" charset="2"/>
              <a:buChar char="q"/>
            </a:pPr>
            <a:endParaRPr lang="en-IN" dirty="0">
              <a:solidFill>
                <a:srgbClr val="0070C0"/>
              </a:solidFill>
              <a:latin typeface="Georgia" panose="02040502050405020303" pitchFamily="18" charset="0"/>
            </a:endParaRPr>
          </a:p>
          <a:p>
            <a:pPr marL="285750" indent="-285750">
              <a:buFont typeface="Wingdings" panose="05000000000000000000" pitchFamily="2" charset="2"/>
              <a:buChar char="q"/>
            </a:pPr>
            <a:r>
              <a:rPr lang="en-IN" dirty="0">
                <a:solidFill>
                  <a:srgbClr val="0070C0"/>
                </a:solidFill>
                <a:latin typeface="Georgia" panose="02040502050405020303" pitchFamily="18" charset="0"/>
              </a:rPr>
              <a:t>Patients will be of two category only consulting ones  and admitted. </a:t>
            </a:r>
          </a:p>
        </p:txBody>
      </p:sp>
    </p:spTree>
    <p:extLst>
      <p:ext uri="{BB962C8B-B14F-4D97-AF65-F5344CB8AC3E}">
        <p14:creationId xmlns:p14="http://schemas.microsoft.com/office/powerpoint/2010/main" val="33068458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C2E8EB-242C-4663-8FB0-9399FF9CE751}"/>
              </a:ext>
            </a:extLst>
          </p:cNvPr>
          <p:cNvSpPr>
            <a:spLocks noGrp="1"/>
          </p:cNvSpPr>
          <p:nvPr>
            <p:ph type="title"/>
          </p:nvPr>
        </p:nvSpPr>
        <p:spPr>
          <a:xfrm>
            <a:off x="838200" y="35030"/>
            <a:ext cx="10515600" cy="669820"/>
          </a:xfrm>
        </p:spPr>
        <p:txBody>
          <a:bodyPr>
            <a:noAutofit/>
            <a:scene3d>
              <a:camera prst="orthographicFront"/>
              <a:lightRig rig="soft" dir="t">
                <a:rot lat="0" lon="0" rev="15600000"/>
              </a:lightRig>
            </a:scene3d>
            <a:sp3d extrusionH="57150" prstMaterial="softEdge">
              <a:bevelT w="25400" h="38100"/>
            </a:sp3d>
          </a:bodyPr>
          <a:lstStyle/>
          <a:p>
            <a:pPr algn="ctr"/>
            <a:r>
              <a:rPr lang="en-IN" b="1" dirty="0">
                <a:ln/>
                <a:solidFill>
                  <a:schemeClr val="accent1">
                    <a:lumMod val="75000"/>
                  </a:schemeClr>
                </a:solidFill>
                <a:latin typeface="Bahnschrift" panose="020B0502040204020203" pitchFamily="34" charset="0"/>
              </a:rPr>
              <a:t>PATIENT DETAILS FRAME</a:t>
            </a:r>
          </a:p>
        </p:txBody>
      </p:sp>
      <p:pic>
        <p:nvPicPr>
          <p:cNvPr id="4" name="Content Placeholder 3">
            <a:extLst>
              <a:ext uri="{FF2B5EF4-FFF2-40B4-BE49-F238E27FC236}">
                <a16:creationId xmlns:a16="http://schemas.microsoft.com/office/drawing/2014/main" id="{2CE884A3-F579-4291-AE0E-F8A480FEF2F1}"/>
              </a:ext>
            </a:extLst>
          </p:cNvPr>
          <p:cNvPicPr>
            <a:picLocks noGrp="1" noChangeAspect="1"/>
          </p:cNvPicPr>
          <p:nvPr>
            <p:ph idx="1"/>
          </p:nvPr>
        </p:nvPicPr>
        <p:blipFill rotWithShape="1">
          <a:blip r:embed="rId2"/>
          <a:srcRect l="50000" t="11893" b="12368"/>
          <a:stretch/>
        </p:blipFill>
        <p:spPr>
          <a:xfrm>
            <a:off x="1181100" y="1653683"/>
            <a:ext cx="2857500" cy="3423142"/>
          </a:xfrm>
          <a:prstGeom prst="rect">
            <a:avLst/>
          </a:prstGeom>
          <a:ln>
            <a:solidFill>
              <a:schemeClr val="tx1"/>
            </a:solidFill>
          </a:ln>
        </p:spPr>
      </p:pic>
      <p:pic>
        <p:nvPicPr>
          <p:cNvPr id="5" name="Picture 4">
            <a:extLst>
              <a:ext uri="{FF2B5EF4-FFF2-40B4-BE49-F238E27FC236}">
                <a16:creationId xmlns:a16="http://schemas.microsoft.com/office/drawing/2014/main" id="{2DCCFDF8-7AE4-408A-B7B2-22B5CF8B5E85}"/>
              </a:ext>
            </a:extLst>
          </p:cNvPr>
          <p:cNvPicPr>
            <a:picLocks noChangeAspect="1"/>
          </p:cNvPicPr>
          <p:nvPr/>
        </p:nvPicPr>
        <p:blipFill>
          <a:blip r:embed="rId3"/>
          <a:stretch>
            <a:fillRect/>
          </a:stretch>
        </p:blipFill>
        <p:spPr>
          <a:xfrm>
            <a:off x="1977358" y="4846651"/>
            <a:ext cx="731583" cy="1146147"/>
          </a:xfrm>
          <a:prstGeom prst="rect">
            <a:avLst/>
          </a:prstGeom>
        </p:spPr>
      </p:pic>
      <p:sp>
        <p:nvSpPr>
          <p:cNvPr id="6" name="TextBox 5">
            <a:extLst>
              <a:ext uri="{FF2B5EF4-FFF2-40B4-BE49-F238E27FC236}">
                <a16:creationId xmlns:a16="http://schemas.microsoft.com/office/drawing/2014/main" id="{13A23E7C-CC7F-46F0-89C1-CB9A5980CFCD}"/>
              </a:ext>
            </a:extLst>
          </p:cNvPr>
          <p:cNvSpPr txBox="1"/>
          <p:nvPr/>
        </p:nvSpPr>
        <p:spPr>
          <a:xfrm>
            <a:off x="838200" y="5638800"/>
            <a:ext cx="3724275" cy="1200329"/>
          </a:xfrm>
          <a:prstGeom prst="rect">
            <a:avLst/>
          </a:prstGeom>
          <a:noFill/>
        </p:spPr>
        <p:txBody>
          <a:bodyPr wrap="square" rtlCol="0">
            <a:spAutoFit/>
          </a:bodyPr>
          <a:lstStyle/>
          <a:p>
            <a:r>
              <a:rPr lang="en-IN" dirty="0">
                <a:solidFill>
                  <a:srgbClr val="0070C0"/>
                </a:solidFill>
                <a:latin typeface="Georgia" panose="02040502050405020303" pitchFamily="18" charset="0"/>
              </a:rPr>
              <a:t>This button will display patient details if valid id is entered otherwise it will show ‘Not found’ message.</a:t>
            </a:r>
          </a:p>
        </p:txBody>
      </p:sp>
      <p:pic>
        <p:nvPicPr>
          <p:cNvPr id="7" name="Picture 6">
            <a:extLst>
              <a:ext uri="{FF2B5EF4-FFF2-40B4-BE49-F238E27FC236}">
                <a16:creationId xmlns:a16="http://schemas.microsoft.com/office/drawing/2014/main" id="{0E29FA80-3AAA-468F-AC53-079B5892F461}"/>
              </a:ext>
            </a:extLst>
          </p:cNvPr>
          <p:cNvPicPr>
            <a:picLocks noChangeAspect="1"/>
          </p:cNvPicPr>
          <p:nvPr/>
        </p:nvPicPr>
        <p:blipFill rotWithShape="1">
          <a:blip r:embed="rId4"/>
          <a:srcRect l="26640" t="9305" r="48594" b="40417"/>
          <a:stretch/>
        </p:blipFill>
        <p:spPr>
          <a:xfrm>
            <a:off x="4562475" y="1675210"/>
            <a:ext cx="3019425" cy="3448050"/>
          </a:xfrm>
          <a:prstGeom prst="rect">
            <a:avLst/>
          </a:prstGeom>
          <a:ln>
            <a:solidFill>
              <a:schemeClr val="tx1"/>
            </a:solidFill>
          </a:ln>
        </p:spPr>
      </p:pic>
      <p:pic>
        <p:nvPicPr>
          <p:cNvPr id="8" name="Picture 7">
            <a:extLst>
              <a:ext uri="{FF2B5EF4-FFF2-40B4-BE49-F238E27FC236}">
                <a16:creationId xmlns:a16="http://schemas.microsoft.com/office/drawing/2014/main" id="{980E0E3A-02CA-4C8D-ACA5-4C075F5333E6}"/>
              </a:ext>
            </a:extLst>
          </p:cNvPr>
          <p:cNvPicPr>
            <a:picLocks noChangeAspect="1"/>
          </p:cNvPicPr>
          <p:nvPr/>
        </p:nvPicPr>
        <p:blipFill>
          <a:blip r:embed="rId5"/>
          <a:stretch>
            <a:fillRect/>
          </a:stretch>
        </p:blipFill>
        <p:spPr>
          <a:xfrm>
            <a:off x="5552962" y="4911068"/>
            <a:ext cx="731583" cy="1146147"/>
          </a:xfrm>
          <a:prstGeom prst="rect">
            <a:avLst/>
          </a:prstGeom>
        </p:spPr>
      </p:pic>
      <p:sp>
        <p:nvSpPr>
          <p:cNvPr id="9" name="TextBox 8">
            <a:extLst>
              <a:ext uri="{FF2B5EF4-FFF2-40B4-BE49-F238E27FC236}">
                <a16:creationId xmlns:a16="http://schemas.microsoft.com/office/drawing/2014/main" id="{272E4B64-B028-4627-9F0A-92D9EBF4BA72}"/>
              </a:ext>
            </a:extLst>
          </p:cNvPr>
          <p:cNvSpPr txBox="1"/>
          <p:nvPr/>
        </p:nvSpPr>
        <p:spPr>
          <a:xfrm>
            <a:off x="4785425" y="5818584"/>
            <a:ext cx="2667000" cy="923330"/>
          </a:xfrm>
          <a:prstGeom prst="rect">
            <a:avLst/>
          </a:prstGeom>
          <a:noFill/>
        </p:spPr>
        <p:txBody>
          <a:bodyPr wrap="square" rtlCol="0">
            <a:spAutoFit/>
          </a:bodyPr>
          <a:lstStyle/>
          <a:p>
            <a:r>
              <a:rPr lang="en-IN" dirty="0">
                <a:solidFill>
                  <a:srgbClr val="0070C0"/>
                </a:solidFill>
                <a:latin typeface="Georgia" panose="02040502050405020303" pitchFamily="18" charset="0"/>
              </a:rPr>
              <a:t>Entering id ‘103’ will display the patient details.</a:t>
            </a:r>
          </a:p>
        </p:txBody>
      </p:sp>
      <p:sp>
        <p:nvSpPr>
          <p:cNvPr id="10" name="Rectangle 9">
            <a:extLst>
              <a:ext uri="{FF2B5EF4-FFF2-40B4-BE49-F238E27FC236}">
                <a16:creationId xmlns:a16="http://schemas.microsoft.com/office/drawing/2014/main" id="{ED00F79A-A928-407F-90FC-15F32B7483EE}"/>
              </a:ext>
            </a:extLst>
          </p:cNvPr>
          <p:cNvSpPr/>
          <p:nvPr/>
        </p:nvSpPr>
        <p:spPr>
          <a:xfrm>
            <a:off x="5985196" y="2286000"/>
            <a:ext cx="1053780" cy="24765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1" name="Picture 10">
            <a:extLst>
              <a:ext uri="{FF2B5EF4-FFF2-40B4-BE49-F238E27FC236}">
                <a16:creationId xmlns:a16="http://schemas.microsoft.com/office/drawing/2014/main" id="{86554A48-9B92-4DDA-84BD-19B39CD43182}"/>
              </a:ext>
            </a:extLst>
          </p:cNvPr>
          <p:cNvPicPr>
            <a:picLocks noChangeAspect="1"/>
          </p:cNvPicPr>
          <p:nvPr/>
        </p:nvPicPr>
        <p:blipFill rotWithShape="1">
          <a:blip r:embed="rId6"/>
          <a:srcRect l="26093" t="8752" r="48438" b="37480"/>
          <a:stretch/>
        </p:blipFill>
        <p:spPr>
          <a:xfrm>
            <a:off x="8271524" y="1692741"/>
            <a:ext cx="3002858" cy="3566017"/>
          </a:xfrm>
          <a:prstGeom prst="rect">
            <a:avLst/>
          </a:prstGeom>
          <a:ln>
            <a:solidFill>
              <a:schemeClr val="tx1"/>
            </a:solidFill>
          </a:ln>
        </p:spPr>
      </p:pic>
      <p:pic>
        <p:nvPicPr>
          <p:cNvPr id="12" name="Picture 11">
            <a:extLst>
              <a:ext uri="{FF2B5EF4-FFF2-40B4-BE49-F238E27FC236}">
                <a16:creationId xmlns:a16="http://schemas.microsoft.com/office/drawing/2014/main" id="{749D5879-B0FD-4874-B81C-F26CA0F75B32}"/>
              </a:ext>
            </a:extLst>
          </p:cNvPr>
          <p:cNvPicPr>
            <a:picLocks noChangeAspect="1"/>
          </p:cNvPicPr>
          <p:nvPr/>
        </p:nvPicPr>
        <p:blipFill>
          <a:blip r:embed="rId7"/>
          <a:stretch>
            <a:fillRect/>
          </a:stretch>
        </p:blipFill>
        <p:spPr>
          <a:xfrm>
            <a:off x="9113583" y="2314943"/>
            <a:ext cx="1085182" cy="280440"/>
          </a:xfrm>
          <a:prstGeom prst="rect">
            <a:avLst/>
          </a:prstGeom>
        </p:spPr>
      </p:pic>
      <p:pic>
        <p:nvPicPr>
          <p:cNvPr id="13" name="Picture 12">
            <a:extLst>
              <a:ext uri="{FF2B5EF4-FFF2-40B4-BE49-F238E27FC236}">
                <a16:creationId xmlns:a16="http://schemas.microsoft.com/office/drawing/2014/main" id="{0A2FB99F-A370-43ED-9B0B-5E9EE6F6D33B}"/>
              </a:ext>
            </a:extLst>
          </p:cNvPr>
          <p:cNvPicPr>
            <a:picLocks noChangeAspect="1"/>
          </p:cNvPicPr>
          <p:nvPr/>
        </p:nvPicPr>
        <p:blipFill>
          <a:blip r:embed="rId7"/>
          <a:stretch>
            <a:fillRect/>
          </a:stretch>
        </p:blipFill>
        <p:spPr>
          <a:xfrm>
            <a:off x="9159096" y="4543057"/>
            <a:ext cx="1085182" cy="304377"/>
          </a:xfrm>
          <a:prstGeom prst="rect">
            <a:avLst/>
          </a:prstGeom>
        </p:spPr>
      </p:pic>
      <p:pic>
        <p:nvPicPr>
          <p:cNvPr id="14" name="Picture 13">
            <a:extLst>
              <a:ext uri="{FF2B5EF4-FFF2-40B4-BE49-F238E27FC236}">
                <a16:creationId xmlns:a16="http://schemas.microsoft.com/office/drawing/2014/main" id="{291CF5F7-7E33-42B0-AD99-30361BB2D808}"/>
              </a:ext>
            </a:extLst>
          </p:cNvPr>
          <p:cNvPicPr>
            <a:picLocks noChangeAspect="1"/>
          </p:cNvPicPr>
          <p:nvPr/>
        </p:nvPicPr>
        <p:blipFill>
          <a:blip r:embed="rId8"/>
          <a:stretch>
            <a:fillRect/>
          </a:stretch>
        </p:blipFill>
        <p:spPr>
          <a:xfrm>
            <a:off x="9144000" y="4923099"/>
            <a:ext cx="731583" cy="1146147"/>
          </a:xfrm>
          <a:prstGeom prst="rect">
            <a:avLst/>
          </a:prstGeom>
        </p:spPr>
      </p:pic>
      <p:sp>
        <p:nvSpPr>
          <p:cNvPr id="15" name="TextBox 14">
            <a:extLst>
              <a:ext uri="{FF2B5EF4-FFF2-40B4-BE49-F238E27FC236}">
                <a16:creationId xmlns:a16="http://schemas.microsoft.com/office/drawing/2014/main" id="{FBF82DE9-4CF7-4B3E-81FC-DCC2D10296BE}"/>
              </a:ext>
            </a:extLst>
          </p:cNvPr>
          <p:cNvSpPr txBox="1"/>
          <p:nvPr/>
        </p:nvSpPr>
        <p:spPr>
          <a:xfrm>
            <a:off x="8451261" y="5818584"/>
            <a:ext cx="2409825" cy="646331"/>
          </a:xfrm>
          <a:prstGeom prst="rect">
            <a:avLst/>
          </a:prstGeom>
          <a:noFill/>
        </p:spPr>
        <p:txBody>
          <a:bodyPr wrap="square" rtlCol="0">
            <a:spAutoFit/>
          </a:bodyPr>
          <a:lstStyle/>
          <a:p>
            <a:r>
              <a:rPr lang="en-IN" dirty="0">
                <a:solidFill>
                  <a:srgbClr val="0070C0"/>
                </a:solidFill>
                <a:latin typeface="Georgia" panose="02040502050405020303" pitchFamily="18" charset="0"/>
              </a:rPr>
              <a:t>Not found message will be displayed.</a:t>
            </a:r>
          </a:p>
        </p:txBody>
      </p:sp>
      <p:grpSp>
        <p:nvGrpSpPr>
          <p:cNvPr id="17" name="Group 16">
            <a:extLst>
              <a:ext uri="{FF2B5EF4-FFF2-40B4-BE49-F238E27FC236}">
                <a16:creationId xmlns:a16="http://schemas.microsoft.com/office/drawing/2014/main" id="{9C471D57-C29C-408A-8384-B938C4BECB5F}"/>
              </a:ext>
            </a:extLst>
          </p:cNvPr>
          <p:cNvGrpSpPr/>
          <p:nvPr/>
        </p:nvGrpSpPr>
        <p:grpSpPr>
          <a:xfrm>
            <a:off x="4654649" y="875420"/>
            <a:ext cx="2936922" cy="524754"/>
            <a:chOff x="931551" y="997523"/>
            <a:chExt cx="2936922" cy="767202"/>
          </a:xfrm>
        </p:grpSpPr>
        <p:sp>
          <p:nvSpPr>
            <p:cNvPr id="18" name="Arrow: Pentagon 17">
              <a:extLst>
                <a:ext uri="{FF2B5EF4-FFF2-40B4-BE49-F238E27FC236}">
                  <a16:creationId xmlns:a16="http://schemas.microsoft.com/office/drawing/2014/main" id="{BB9B3145-073F-42F1-938F-59E65E683B93}"/>
                </a:ext>
              </a:extLst>
            </p:cNvPr>
            <p:cNvSpPr/>
            <p:nvPr/>
          </p:nvSpPr>
          <p:spPr>
            <a:xfrm rot="10800000">
              <a:off x="931551" y="997523"/>
              <a:ext cx="2936922" cy="767202"/>
            </a:xfrm>
            <a:prstGeom prst="homePlate">
              <a:avLst/>
            </a:prstGeom>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sp>
        <p:sp>
          <p:nvSpPr>
            <p:cNvPr id="19" name="Arrow: Pentagon 4">
              <a:extLst>
                <a:ext uri="{FF2B5EF4-FFF2-40B4-BE49-F238E27FC236}">
                  <a16:creationId xmlns:a16="http://schemas.microsoft.com/office/drawing/2014/main" id="{F6A68DF5-A55B-4DB0-B6D9-3C9C42205F29}"/>
                </a:ext>
              </a:extLst>
            </p:cNvPr>
            <p:cNvSpPr txBox="1"/>
            <p:nvPr/>
          </p:nvSpPr>
          <p:spPr>
            <a:xfrm>
              <a:off x="1123351" y="997523"/>
              <a:ext cx="2745122" cy="76720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38315" tIns="80010" rIns="149352" bIns="80010" numCol="1" spcCol="1270" anchor="ctr" anchorCtr="0">
              <a:noAutofit/>
            </a:bodyPr>
            <a:lstStyle/>
            <a:p>
              <a:pPr marL="0" lvl="0" indent="0" algn="ctr" defTabSz="933450">
                <a:lnSpc>
                  <a:spcPct val="90000"/>
                </a:lnSpc>
                <a:spcBef>
                  <a:spcPct val="0"/>
                </a:spcBef>
                <a:spcAft>
                  <a:spcPct val="35000"/>
                </a:spcAft>
                <a:buNone/>
              </a:pPr>
              <a:r>
                <a:rPr lang="en-IN" sz="2100" kern="1200" dirty="0"/>
                <a:t>View Patient Details</a:t>
              </a:r>
            </a:p>
          </p:txBody>
        </p:sp>
      </p:grpSp>
      <p:sp>
        <p:nvSpPr>
          <p:cNvPr id="16" name="Oval 15">
            <a:extLst>
              <a:ext uri="{FF2B5EF4-FFF2-40B4-BE49-F238E27FC236}">
                <a16:creationId xmlns:a16="http://schemas.microsoft.com/office/drawing/2014/main" id="{16B62A31-4C34-45B2-A17F-EC1AFA31459B}"/>
              </a:ext>
            </a:extLst>
          </p:cNvPr>
          <p:cNvSpPr/>
          <p:nvPr/>
        </p:nvSpPr>
        <p:spPr>
          <a:xfrm>
            <a:off x="4175148" y="770490"/>
            <a:ext cx="767202" cy="767202"/>
          </a:xfrm>
          <a:prstGeom prst="ellipse">
            <a:avLst/>
          </a:prstGeom>
          <a:blipFill>
            <a:blip r:embed="rId9">
              <a:extLst>
                <a:ext uri="{28A0092B-C50C-407E-A947-70E740481C1C}">
                  <a14:useLocalDpi xmlns:a14="http://schemas.microsoft.com/office/drawing/2010/main" val="0"/>
                </a:ext>
              </a:extLst>
            </a:blip>
            <a:srcRect/>
            <a:stretch>
              <a:fillRect/>
            </a:stretch>
          </a:blipFill>
        </p:spPr>
        <p:style>
          <a:lnRef idx="0">
            <a:schemeClr val="lt1">
              <a:hueOff val="0"/>
              <a:satOff val="0"/>
              <a:lumOff val="0"/>
              <a:alphaOff val="0"/>
            </a:schemeClr>
          </a:lnRef>
          <a:fillRef idx="1">
            <a:scrgbClr r="0" g="0" b="0"/>
          </a:fillRef>
          <a:effectRef idx="3">
            <a:schemeClr val="accent1">
              <a:tint val="50000"/>
              <a:hueOff val="0"/>
              <a:satOff val="0"/>
              <a:lumOff val="0"/>
              <a:alphaOff val="0"/>
            </a:schemeClr>
          </a:effectRef>
          <a:fontRef idx="minor">
            <a:schemeClr val="lt1">
              <a:hueOff val="0"/>
              <a:satOff val="0"/>
              <a:lumOff val="0"/>
              <a:alphaOff val="0"/>
            </a:schemeClr>
          </a:fontRef>
        </p:style>
      </p:sp>
    </p:spTree>
    <p:extLst>
      <p:ext uri="{BB962C8B-B14F-4D97-AF65-F5344CB8AC3E}">
        <p14:creationId xmlns:p14="http://schemas.microsoft.com/office/powerpoint/2010/main" val="36966332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803892-2B5B-4F12-BFD7-92824A6901E3}"/>
              </a:ext>
            </a:extLst>
          </p:cNvPr>
          <p:cNvSpPr>
            <a:spLocks noGrp="1"/>
          </p:cNvSpPr>
          <p:nvPr>
            <p:ph type="title"/>
          </p:nvPr>
        </p:nvSpPr>
        <p:spPr/>
        <p:txBody>
          <a:bodyPr>
            <a:scene3d>
              <a:camera prst="orthographicFront"/>
              <a:lightRig rig="soft" dir="t">
                <a:rot lat="0" lon="0" rev="15600000"/>
              </a:lightRig>
            </a:scene3d>
            <a:sp3d extrusionH="57150" prstMaterial="softEdge">
              <a:bevelT w="25400" h="38100"/>
            </a:sp3d>
          </a:bodyPr>
          <a:lstStyle/>
          <a:p>
            <a:pPr algn="ctr"/>
            <a:r>
              <a:rPr lang="en-IN" b="1" dirty="0">
                <a:ln/>
                <a:solidFill>
                  <a:schemeClr val="accent1">
                    <a:lumMod val="75000"/>
                  </a:schemeClr>
                </a:solidFill>
                <a:latin typeface="Bahnschrift" panose="020B0502040204020203" pitchFamily="34" charset="0"/>
              </a:rPr>
              <a:t>PATIENT DETAILS FRAME</a:t>
            </a:r>
          </a:p>
        </p:txBody>
      </p:sp>
      <p:pic>
        <p:nvPicPr>
          <p:cNvPr id="4" name="Content Placeholder 3">
            <a:extLst>
              <a:ext uri="{FF2B5EF4-FFF2-40B4-BE49-F238E27FC236}">
                <a16:creationId xmlns:a16="http://schemas.microsoft.com/office/drawing/2014/main" id="{B6903B22-4DDE-41ED-8282-C7FAE22FE312}"/>
              </a:ext>
            </a:extLst>
          </p:cNvPr>
          <p:cNvPicPr>
            <a:picLocks noGrp="1" noChangeAspect="1"/>
          </p:cNvPicPr>
          <p:nvPr>
            <p:ph idx="1"/>
          </p:nvPr>
        </p:nvPicPr>
        <p:blipFill rotWithShape="1">
          <a:blip r:embed="rId2"/>
          <a:srcRect l="27495" t="84567" r="29053" b="3831"/>
          <a:stretch/>
        </p:blipFill>
        <p:spPr>
          <a:xfrm>
            <a:off x="1171575" y="2656072"/>
            <a:ext cx="5819045" cy="1228725"/>
          </a:xfrm>
          <a:prstGeom prst="rect">
            <a:avLst/>
          </a:prstGeom>
          <a:ln>
            <a:solidFill>
              <a:schemeClr val="tx1"/>
            </a:solidFill>
          </a:ln>
        </p:spPr>
      </p:pic>
      <p:pic>
        <p:nvPicPr>
          <p:cNvPr id="5" name="Picture 4">
            <a:extLst>
              <a:ext uri="{FF2B5EF4-FFF2-40B4-BE49-F238E27FC236}">
                <a16:creationId xmlns:a16="http://schemas.microsoft.com/office/drawing/2014/main" id="{43C8E69F-2046-47C0-9277-F9FE993175EE}"/>
              </a:ext>
            </a:extLst>
          </p:cNvPr>
          <p:cNvPicPr>
            <a:picLocks noChangeAspect="1"/>
          </p:cNvPicPr>
          <p:nvPr/>
        </p:nvPicPr>
        <p:blipFill>
          <a:blip r:embed="rId3"/>
          <a:stretch>
            <a:fillRect/>
          </a:stretch>
        </p:blipFill>
        <p:spPr>
          <a:xfrm>
            <a:off x="4626736" y="1791680"/>
            <a:ext cx="2938527" cy="768163"/>
          </a:xfrm>
          <a:prstGeom prst="rect">
            <a:avLst/>
          </a:prstGeom>
        </p:spPr>
      </p:pic>
      <p:pic>
        <p:nvPicPr>
          <p:cNvPr id="6" name="Picture 5">
            <a:extLst>
              <a:ext uri="{FF2B5EF4-FFF2-40B4-BE49-F238E27FC236}">
                <a16:creationId xmlns:a16="http://schemas.microsoft.com/office/drawing/2014/main" id="{AB581ACB-9849-4CF5-8F84-DF0DDAF3D36B}"/>
              </a:ext>
            </a:extLst>
          </p:cNvPr>
          <p:cNvPicPr>
            <a:picLocks noChangeAspect="1"/>
          </p:cNvPicPr>
          <p:nvPr/>
        </p:nvPicPr>
        <p:blipFill>
          <a:blip r:embed="rId4"/>
          <a:stretch>
            <a:fillRect/>
          </a:stretch>
        </p:blipFill>
        <p:spPr>
          <a:xfrm>
            <a:off x="4242654" y="1791680"/>
            <a:ext cx="768163" cy="768163"/>
          </a:xfrm>
          <a:prstGeom prst="rect">
            <a:avLst/>
          </a:prstGeom>
        </p:spPr>
      </p:pic>
      <p:sp>
        <p:nvSpPr>
          <p:cNvPr id="7" name="TextBox 6">
            <a:extLst>
              <a:ext uri="{FF2B5EF4-FFF2-40B4-BE49-F238E27FC236}">
                <a16:creationId xmlns:a16="http://schemas.microsoft.com/office/drawing/2014/main" id="{4919E95E-C99B-4E9D-AF8F-FB893DF6334A}"/>
              </a:ext>
            </a:extLst>
          </p:cNvPr>
          <p:cNvSpPr txBox="1"/>
          <p:nvPr/>
        </p:nvSpPr>
        <p:spPr>
          <a:xfrm>
            <a:off x="7565263" y="3699452"/>
            <a:ext cx="3502787" cy="646331"/>
          </a:xfrm>
          <a:prstGeom prst="rect">
            <a:avLst/>
          </a:prstGeom>
          <a:noFill/>
        </p:spPr>
        <p:txBody>
          <a:bodyPr wrap="square" rtlCol="0">
            <a:spAutoFit/>
          </a:bodyPr>
          <a:lstStyle/>
          <a:p>
            <a:r>
              <a:rPr lang="en-IN" dirty="0">
                <a:solidFill>
                  <a:schemeClr val="accent1"/>
                </a:solidFill>
                <a:latin typeface="Georgia" panose="02040502050405020303" pitchFamily="18" charset="0"/>
              </a:rPr>
              <a:t>This functionality will display total number of patients.</a:t>
            </a:r>
          </a:p>
        </p:txBody>
      </p:sp>
      <p:pic>
        <p:nvPicPr>
          <p:cNvPr id="8" name="Picture 7">
            <a:extLst>
              <a:ext uri="{FF2B5EF4-FFF2-40B4-BE49-F238E27FC236}">
                <a16:creationId xmlns:a16="http://schemas.microsoft.com/office/drawing/2014/main" id="{E76E77C4-C242-491A-848D-95072A66375F}"/>
              </a:ext>
            </a:extLst>
          </p:cNvPr>
          <p:cNvPicPr>
            <a:picLocks noChangeAspect="1"/>
          </p:cNvPicPr>
          <p:nvPr/>
        </p:nvPicPr>
        <p:blipFill rotWithShape="1">
          <a:blip r:embed="rId5"/>
          <a:srcRect l="15625" t="59598" r="62052" b="30695"/>
          <a:stretch/>
        </p:blipFill>
        <p:spPr>
          <a:xfrm>
            <a:off x="1171575" y="4087238"/>
            <a:ext cx="5819045" cy="1228725"/>
          </a:xfrm>
          <a:prstGeom prst="rect">
            <a:avLst/>
          </a:prstGeom>
          <a:ln>
            <a:solidFill>
              <a:schemeClr val="tx1"/>
            </a:solidFill>
          </a:ln>
        </p:spPr>
      </p:pic>
      <p:pic>
        <p:nvPicPr>
          <p:cNvPr id="10" name="Picture 9">
            <a:extLst>
              <a:ext uri="{FF2B5EF4-FFF2-40B4-BE49-F238E27FC236}">
                <a16:creationId xmlns:a16="http://schemas.microsoft.com/office/drawing/2014/main" id="{8B748DB1-DB79-4729-BD3A-851A8921C5E4}"/>
              </a:ext>
            </a:extLst>
          </p:cNvPr>
          <p:cNvPicPr>
            <a:picLocks noChangeAspect="1"/>
          </p:cNvPicPr>
          <p:nvPr/>
        </p:nvPicPr>
        <p:blipFill>
          <a:blip r:embed="rId6"/>
          <a:stretch>
            <a:fillRect/>
          </a:stretch>
        </p:blipFill>
        <p:spPr>
          <a:xfrm>
            <a:off x="2066925" y="4448175"/>
            <a:ext cx="3411321" cy="506781"/>
          </a:xfrm>
          <a:prstGeom prst="rect">
            <a:avLst/>
          </a:prstGeom>
          <a:ln>
            <a:solidFill>
              <a:schemeClr val="tx1"/>
            </a:solidFill>
          </a:ln>
        </p:spPr>
      </p:pic>
    </p:spTree>
    <p:extLst>
      <p:ext uri="{BB962C8B-B14F-4D97-AF65-F5344CB8AC3E}">
        <p14:creationId xmlns:p14="http://schemas.microsoft.com/office/powerpoint/2010/main" val="2360348047"/>
      </p:ext>
    </p:extLst>
  </p:cSld>
  <p:clrMapOvr>
    <a:masterClrMapping/>
  </p:clrMapOvr>
</p:sld>
</file>

<file path=ppt/theme/theme1.xml><?xml version="1.0" encoding="utf-8"?>
<a:theme xmlns:a="http://schemas.openxmlformats.org/drawingml/2006/main" name="Office Theme">
  <a:themeElements>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 Boardroom</Template>
  <TotalTime>176</TotalTime>
  <Words>1635</Words>
  <Application>Microsoft Office PowerPoint</Application>
  <PresentationFormat>Widescreen</PresentationFormat>
  <Paragraphs>208</Paragraphs>
  <Slides>40</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40</vt:i4>
      </vt:variant>
    </vt:vector>
  </HeadingPairs>
  <TitlesOfParts>
    <vt:vector size="48" baseType="lpstr">
      <vt:lpstr>Arial</vt:lpstr>
      <vt:lpstr>Bahnschrift</vt:lpstr>
      <vt:lpstr>Calibri</vt:lpstr>
      <vt:lpstr>Calibri Light</vt:lpstr>
      <vt:lpstr>Corbel</vt:lpstr>
      <vt:lpstr>Georgia</vt:lpstr>
      <vt:lpstr>Wingdings</vt:lpstr>
      <vt:lpstr>Office Theme</vt:lpstr>
      <vt:lpstr>HOSPITAL MANAGEMENT SYSTEM</vt:lpstr>
      <vt:lpstr>ABSTRACT</vt:lpstr>
      <vt:lpstr>MODULES OF HOSPITAL MANAGEMENT SYSTEM(HMS)</vt:lpstr>
      <vt:lpstr>HOME PAGE</vt:lpstr>
      <vt:lpstr>PATIENT DETAILS FRAME</vt:lpstr>
      <vt:lpstr>PATIENT DETAILS FRAME</vt:lpstr>
      <vt:lpstr>PATIENT DETAILS FRAME</vt:lpstr>
      <vt:lpstr>PATIENT DETAILS FRAME</vt:lpstr>
      <vt:lpstr>PATIENT DETAILS FRAME</vt:lpstr>
      <vt:lpstr>DOCTORS FRAME</vt:lpstr>
      <vt:lpstr>DOCTORS FRAME</vt:lpstr>
      <vt:lpstr>DOCTORS FRAME</vt:lpstr>
      <vt:lpstr>DOCTORS FRAME</vt:lpstr>
      <vt:lpstr>MEDICINES FRAME</vt:lpstr>
      <vt:lpstr>MEDICINES FRAME</vt:lpstr>
      <vt:lpstr>MEDICINES FRAME</vt:lpstr>
      <vt:lpstr>FACILITIES FRAME</vt:lpstr>
      <vt:lpstr>FACILITIES FRAME</vt:lpstr>
      <vt:lpstr>FACILITIES FRAME</vt:lpstr>
      <vt:lpstr>FACILITIES FRAME</vt:lpstr>
      <vt:lpstr>IMPLEMENTATION DETAILS</vt:lpstr>
      <vt:lpstr>IMPLEMENTATION DETAILS</vt:lpstr>
      <vt:lpstr>INHERITANCE</vt:lpstr>
      <vt:lpstr>IMPLEMENTATION DETAILS</vt:lpstr>
      <vt:lpstr>EXCEPTION HANDLING</vt:lpstr>
      <vt:lpstr>EXCEPTION HANDLING</vt:lpstr>
      <vt:lpstr>EXCEPTION HANDLING</vt:lpstr>
      <vt:lpstr>IMPLEMENTATION DETAILS</vt:lpstr>
      <vt:lpstr>INTERFACE</vt:lpstr>
      <vt:lpstr>IMPLEMENTATION DETAILS</vt:lpstr>
      <vt:lpstr>USING GRAPHICAL USER INTERFACE</vt:lpstr>
      <vt:lpstr>IMPLEMENTATION DETAILS</vt:lpstr>
      <vt:lpstr>ABSTRACT CLASS AND ABSTRACT METHOD</vt:lpstr>
      <vt:lpstr>IMPLEMENTATION DETAILS</vt:lpstr>
      <vt:lpstr>EVENT HANDLING</vt:lpstr>
      <vt:lpstr>IMPLEMENTATION DETAILS</vt:lpstr>
      <vt:lpstr>MULTITHREADING</vt:lpstr>
      <vt:lpstr>BENEFITS</vt:lpstr>
      <vt:lpstr>APPLICATIONS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Yanvi Soni</dc:creator>
  <cp:lastModifiedBy>Yanvi Soni</cp:lastModifiedBy>
  <cp:revision>58</cp:revision>
  <dcterms:created xsi:type="dcterms:W3CDTF">2020-05-22T04:06:01Z</dcterms:created>
  <dcterms:modified xsi:type="dcterms:W3CDTF">2020-05-23T09:25:24Z</dcterms:modified>
</cp:coreProperties>
</file>